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91" r:id="rId3"/>
    <p:sldId id="262" r:id="rId4"/>
    <p:sldId id="257" r:id="rId5"/>
    <p:sldId id="263" r:id="rId6"/>
    <p:sldId id="264" r:id="rId7"/>
    <p:sldId id="265" r:id="rId8"/>
    <p:sldId id="266" r:id="rId9"/>
    <p:sldId id="268" r:id="rId10"/>
    <p:sldId id="271" r:id="rId11"/>
    <p:sldId id="274" r:id="rId12"/>
    <p:sldId id="270" r:id="rId13"/>
    <p:sldId id="278" r:id="rId14"/>
    <p:sldId id="279" r:id="rId15"/>
    <p:sldId id="280" r:id="rId16"/>
    <p:sldId id="281" r:id="rId17"/>
    <p:sldId id="275" r:id="rId18"/>
    <p:sldId id="277" r:id="rId19"/>
    <p:sldId id="273" r:id="rId20"/>
    <p:sldId id="272" r:id="rId21"/>
    <p:sldId id="283" r:id="rId22"/>
    <p:sldId id="289" r:id="rId23"/>
    <p:sldId id="284" r:id="rId24"/>
    <p:sldId id="285" r:id="rId25"/>
    <p:sldId id="286" r:id="rId26"/>
    <p:sldId id="282" r:id="rId27"/>
    <p:sldId id="276" r:id="rId28"/>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6032"/>
  </p:normalViewPr>
  <p:slideViewPr>
    <p:cSldViewPr snapToGrid="0" snapToObjects="1">
      <p:cViewPr varScale="1">
        <p:scale>
          <a:sx n="98" d="100"/>
          <a:sy n="98" d="100"/>
        </p:scale>
        <p:origin x="16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51A47B-D0E8-EE45-AA3B-0B59F99F86BB}" type="datetimeFigureOut">
              <a:rPr lang="nb-NO" smtClean="0"/>
              <a:t>07.02.2018</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984FC1-AC89-C945-A535-BD4C1724A7B4}" type="slidenum">
              <a:rPr lang="nb-NO" smtClean="0"/>
              <a:t>‹#›</a:t>
            </a:fld>
            <a:endParaRPr lang="nb-NO"/>
          </a:p>
        </p:txBody>
      </p:sp>
    </p:spTree>
    <p:extLst>
      <p:ext uri="{BB962C8B-B14F-4D97-AF65-F5344CB8AC3E}">
        <p14:creationId xmlns:p14="http://schemas.microsoft.com/office/powerpoint/2010/main" val="1392603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nb-NO" dirty="0"/>
          </a:p>
        </p:txBody>
      </p:sp>
      <p:sp>
        <p:nvSpPr>
          <p:cNvPr id="4" name="Slide Number Placeholder 3"/>
          <p:cNvSpPr>
            <a:spLocks noGrp="1"/>
          </p:cNvSpPr>
          <p:nvPr>
            <p:ph type="sldNum" sz="quarter" idx="10"/>
          </p:nvPr>
        </p:nvSpPr>
        <p:spPr/>
        <p:txBody>
          <a:bodyPr/>
          <a:lstStyle/>
          <a:p>
            <a:fld id="{7B984FC1-AC89-C945-A535-BD4C1724A7B4}" type="slidenum">
              <a:rPr lang="nb-NO" smtClean="0"/>
              <a:t>5</a:t>
            </a:fld>
            <a:endParaRPr lang="nb-NO"/>
          </a:p>
        </p:txBody>
      </p:sp>
    </p:spTree>
    <p:extLst>
      <p:ext uri="{BB962C8B-B14F-4D97-AF65-F5344CB8AC3E}">
        <p14:creationId xmlns:p14="http://schemas.microsoft.com/office/powerpoint/2010/main" val="1145149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7B984FC1-AC89-C945-A535-BD4C1724A7B4}" type="slidenum">
              <a:rPr lang="nb-NO" smtClean="0"/>
              <a:t>15</a:t>
            </a:fld>
            <a:endParaRPr lang="nb-NO"/>
          </a:p>
        </p:txBody>
      </p:sp>
    </p:spTree>
    <p:extLst>
      <p:ext uri="{BB962C8B-B14F-4D97-AF65-F5344CB8AC3E}">
        <p14:creationId xmlns:p14="http://schemas.microsoft.com/office/powerpoint/2010/main" val="3913466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7B984FC1-AC89-C945-A535-BD4C1724A7B4}" type="slidenum">
              <a:rPr lang="nb-NO" smtClean="0"/>
              <a:t>16</a:t>
            </a:fld>
            <a:endParaRPr lang="nb-NO"/>
          </a:p>
        </p:txBody>
      </p:sp>
    </p:spTree>
    <p:extLst>
      <p:ext uri="{BB962C8B-B14F-4D97-AF65-F5344CB8AC3E}">
        <p14:creationId xmlns:p14="http://schemas.microsoft.com/office/powerpoint/2010/main" val="2787998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7B984FC1-AC89-C945-A535-BD4C1724A7B4}" type="slidenum">
              <a:rPr lang="nb-NO" smtClean="0"/>
              <a:t>18</a:t>
            </a:fld>
            <a:endParaRPr lang="nb-NO"/>
          </a:p>
        </p:txBody>
      </p:sp>
    </p:spTree>
    <p:extLst>
      <p:ext uri="{BB962C8B-B14F-4D97-AF65-F5344CB8AC3E}">
        <p14:creationId xmlns:p14="http://schemas.microsoft.com/office/powerpoint/2010/main" val="3641841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7B984FC1-AC89-C945-A535-BD4C1724A7B4}" type="slidenum">
              <a:rPr lang="nb-NO" smtClean="0"/>
              <a:t>19</a:t>
            </a:fld>
            <a:endParaRPr lang="nb-NO"/>
          </a:p>
        </p:txBody>
      </p:sp>
    </p:spTree>
    <p:extLst>
      <p:ext uri="{BB962C8B-B14F-4D97-AF65-F5344CB8AC3E}">
        <p14:creationId xmlns:p14="http://schemas.microsoft.com/office/powerpoint/2010/main" val="4120953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7B984FC1-AC89-C945-A535-BD4C1724A7B4}" type="slidenum">
              <a:rPr lang="nb-NO" smtClean="0"/>
              <a:t>21</a:t>
            </a:fld>
            <a:endParaRPr lang="nb-NO"/>
          </a:p>
        </p:txBody>
      </p:sp>
    </p:spTree>
    <p:extLst>
      <p:ext uri="{BB962C8B-B14F-4D97-AF65-F5344CB8AC3E}">
        <p14:creationId xmlns:p14="http://schemas.microsoft.com/office/powerpoint/2010/main" val="770107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7B984FC1-AC89-C945-A535-BD4C1724A7B4}" type="slidenum">
              <a:rPr lang="nb-NO" smtClean="0"/>
              <a:t>22</a:t>
            </a:fld>
            <a:endParaRPr lang="nb-NO"/>
          </a:p>
        </p:txBody>
      </p:sp>
    </p:spTree>
    <p:extLst>
      <p:ext uri="{BB962C8B-B14F-4D97-AF65-F5344CB8AC3E}">
        <p14:creationId xmlns:p14="http://schemas.microsoft.com/office/powerpoint/2010/main" val="3897126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7B984FC1-AC89-C945-A535-BD4C1724A7B4}" type="slidenum">
              <a:rPr lang="nb-NO" smtClean="0"/>
              <a:t>23</a:t>
            </a:fld>
            <a:endParaRPr lang="nb-NO"/>
          </a:p>
        </p:txBody>
      </p:sp>
    </p:spTree>
    <p:extLst>
      <p:ext uri="{BB962C8B-B14F-4D97-AF65-F5344CB8AC3E}">
        <p14:creationId xmlns:p14="http://schemas.microsoft.com/office/powerpoint/2010/main" val="1106241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7B984FC1-AC89-C945-A535-BD4C1724A7B4}" type="slidenum">
              <a:rPr lang="nb-NO" smtClean="0"/>
              <a:t>24</a:t>
            </a:fld>
            <a:endParaRPr lang="nb-NO"/>
          </a:p>
        </p:txBody>
      </p:sp>
    </p:spTree>
    <p:extLst>
      <p:ext uri="{BB962C8B-B14F-4D97-AF65-F5344CB8AC3E}">
        <p14:creationId xmlns:p14="http://schemas.microsoft.com/office/powerpoint/2010/main" val="315995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7B984FC1-AC89-C945-A535-BD4C1724A7B4}" type="slidenum">
              <a:rPr lang="nb-NO" smtClean="0"/>
              <a:t>25</a:t>
            </a:fld>
            <a:endParaRPr lang="nb-NO"/>
          </a:p>
        </p:txBody>
      </p:sp>
    </p:spTree>
    <p:extLst>
      <p:ext uri="{BB962C8B-B14F-4D97-AF65-F5344CB8AC3E}">
        <p14:creationId xmlns:p14="http://schemas.microsoft.com/office/powerpoint/2010/main" val="1577862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7B984FC1-AC89-C945-A535-BD4C1724A7B4}" type="slidenum">
              <a:rPr lang="nb-NO" smtClean="0"/>
              <a:t>26</a:t>
            </a:fld>
            <a:endParaRPr lang="nb-NO"/>
          </a:p>
        </p:txBody>
      </p:sp>
    </p:spTree>
    <p:extLst>
      <p:ext uri="{BB962C8B-B14F-4D97-AF65-F5344CB8AC3E}">
        <p14:creationId xmlns:p14="http://schemas.microsoft.com/office/powerpoint/2010/main" val="3675304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nb-NO" dirty="0"/>
          </a:p>
        </p:txBody>
      </p:sp>
      <p:sp>
        <p:nvSpPr>
          <p:cNvPr id="4" name="Slide Number Placeholder 3"/>
          <p:cNvSpPr>
            <a:spLocks noGrp="1"/>
          </p:cNvSpPr>
          <p:nvPr>
            <p:ph type="sldNum" sz="quarter" idx="10"/>
          </p:nvPr>
        </p:nvSpPr>
        <p:spPr/>
        <p:txBody>
          <a:bodyPr/>
          <a:lstStyle/>
          <a:p>
            <a:fld id="{7B984FC1-AC89-C945-A535-BD4C1724A7B4}" type="slidenum">
              <a:rPr lang="nb-NO" smtClean="0"/>
              <a:t>6</a:t>
            </a:fld>
            <a:endParaRPr lang="nb-NO"/>
          </a:p>
        </p:txBody>
      </p:sp>
    </p:spTree>
    <p:extLst>
      <p:ext uri="{BB962C8B-B14F-4D97-AF65-F5344CB8AC3E}">
        <p14:creationId xmlns:p14="http://schemas.microsoft.com/office/powerpoint/2010/main" val="3844385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7B984FC1-AC89-C945-A535-BD4C1724A7B4}" type="slidenum">
              <a:rPr lang="nb-NO" smtClean="0"/>
              <a:t>27</a:t>
            </a:fld>
            <a:endParaRPr lang="nb-NO"/>
          </a:p>
        </p:txBody>
      </p:sp>
    </p:spTree>
    <p:extLst>
      <p:ext uri="{BB962C8B-B14F-4D97-AF65-F5344CB8AC3E}">
        <p14:creationId xmlns:p14="http://schemas.microsoft.com/office/powerpoint/2010/main" val="816432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7B984FC1-AC89-C945-A535-BD4C1724A7B4}" type="slidenum">
              <a:rPr lang="nb-NO" smtClean="0"/>
              <a:t>7</a:t>
            </a:fld>
            <a:endParaRPr lang="nb-NO"/>
          </a:p>
        </p:txBody>
      </p:sp>
    </p:spTree>
    <p:extLst>
      <p:ext uri="{BB962C8B-B14F-4D97-AF65-F5344CB8AC3E}">
        <p14:creationId xmlns:p14="http://schemas.microsoft.com/office/powerpoint/2010/main" val="3738896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7B984FC1-AC89-C945-A535-BD4C1724A7B4}" type="slidenum">
              <a:rPr lang="nb-NO" smtClean="0"/>
              <a:t>8</a:t>
            </a:fld>
            <a:endParaRPr lang="nb-NO"/>
          </a:p>
        </p:txBody>
      </p:sp>
    </p:spTree>
    <p:extLst>
      <p:ext uri="{BB962C8B-B14F-4D97-AF65-F5344CB8AC3E}">
        <p14:creationId xmlns:p14="http://schemas.microsoft.com/office/powerpoint/2010/main" val="152784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7B984FC1-AC89-C945-A535-BD4C1724A7B4}" type="slidenum">
              <a:rPr lang="nb-NO" smtClean="0"/>
              <a:t>9</a:t>
            </a:fld>
            <a:endParaRPr lang="nb-NO"/>
          </a:p>
        </p:txBody>
      </p:sp>
    </p:spTree>
    <p:extLst>
      <p:ext uri="{BB962C8B-B14F-4D97-AF65-F5344CB8AC3E}">
        <p14:creationId xmlns:p14="http://schemas.microsoft.com/office/powerpoint/2010/main" val="1121287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7B984FC1-AC89-C945-A535-BD4C1724A7B4}" type="slidenum">
              <a:rPr lang="nb-NO" smtClean="0"/>
              <a:t>10</a:t>
            </a:fld>
            <a:endParaRPr lang="nb-NO"/>
          </a:p>
        </p:txBody>
      </p:sp>
    </p:spTree>
    <p:extLst>
      <p:ext uri="{BB962C8B-B14F-4D97-AF65-F5344CB8AC3E}">
        <p14:creationId xmlns:p14="http://schemas.microsoft.com/office/powerpoint/2010/main" val="3045744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7B984FC1-AC89-C945-A535-BD4C1724A7B4}" type="slidenum">
              <a:rPr lang="nb-NO" smtClean="0"/>
              <a:t>11</a:t>
            </a:fld>
            <a:endParaRPr lang="nb-NO"/>
          </a:p>
        </p:txBody>
      </p:sp>
    </p:spTree>
    <p:extLst>
      <p:ext uri="{BB962C8B-B14F-4D97-AF65-F5344CB8AC3E}">
        <p14:creationId xmlns:p14="http://schemas.microsoft.com/office/powerpoint/2010/main" val="1149036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984FC1-AC89-C945-A535-BD4C1724A7B4}" type="slidenum">
              <a:rPr lang="nb-NO" smtClean="0"/>
              <a:t>13</a:t>
            </a:fld>
            <a:endParaRPr lang="nb-NO"/>
          </a:p>
        </p:txBody>
      </p:sp>
    </p:spTree>
    <p:extLst>
      <p:ext uri="{BB962C8B-B14F-4D97-AF65-F5344CB8AC3E}">
        <p14:creationId xmlns:p14="http://schemas.microsoft.com/office/powerpoint/2010/main" val="809553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7B984FC1-AC89-C945-A535-BD4C1724A7B4}" type="slidenum">
              <a:rPr lang="nb-NO" smtClean="0"/>
              <a:t>14</a:t>
            </a:fld>
            <a:endParaRPr lang="nb-NO"/>
          </a:p>
        </p:txBody>
      </p:sp>
    </p:spTree>
    <p:extLst>
      <p:ext uri="{BB962C8B-B14F-4D97-AF65-F5344CB8AC3E}">
        <p14:creationId xmlns:p14="http://schemas.microsoft.com/office/powerpoint/2010/main" val="3631932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1CB72-EA71-A442-81B2-A5F774F5E1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b-NO"/>
          </a:p>
        </p:txBody>
      </p:sp>
      <p:sp>
        <p:nvSpPr>
          <p:cNvPr id="3" name="Subtitle 2">
            <a:extLst>
              <a:ext uri="{FF2B5EF4-FFF2-40B4-BE49-F238E27FC236}">
                <a16:creationId xmlns:a16="http://schemas.microsoft.com/office/drawing/2014/main" id="{C908FE8D-8CB3-9F49-8D3B-B17E60F51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
        <p:nvSpPr>
          <p:cNvPr id="4" name="Date Placeholder 3">
            <a:extLst>
              <a:ext uri="{FF2B5EF4-FFF2-40B4-BE49-F238E27FC236}">
                <a16:creationId xmlns:a16="http://schemas.microsoft.com/office/drawing/2014/main" id="{FE255CDE-99FA-E642-8CDC-A6E898FFA448}"/>
              </a:ext>
            </a:extLst>
          </p:cNvPr>
          <p:cNvSpPr>
            <a:spLocks noGrp="1"/>
          </p:cNvSpPr>
          <p:nvPr>
            <p:ph type="dt" sz="half" idx="10"/>
          </p:nvPr>
        </p:nvSpPr>
        <p:spPr/>
        <p:txBody>
          <a:bodyPr/>
          <a:lstStyle/>
          <a:p>
            <a:fld id="{092E8052-B92E-6F4B-8B9C-AFE963196627}" type="datetimeFigureOut">
              <a:rPr lang="nb-NO" smtClean="0"/>
              <a:t>07.02.2018</a:t>
            </a:fld>
            <a:endParaRPr lang="nb-NO"/>
          </a:p>
        </p:txBody>
      </p:sp>
      <p:sp>
        <p:nvSpPr>
          <p:cNvPr id="5" name="Footer Placeholder 4">
            <a:extLst>
              <a:ext uri="{FF2B5EF4-FFF2-40B4-BE49-F238E27FC236}">
                <a16:creationId xmlns:a16="http://schemas.microsoft.com/office/drawing/2014/main" id="{68D81FE0-3B12-AF4D-A71F-A5378EAE1727}"/>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36802419-91F9-444D-9087-09D344FD4A12}"/>
              </a:ext>
            </a:extLst>
          </p:cNvPr>
          <p:cNvSpPr>
            <a:spLocks noGrp="1"/>
          </p:cNvSpPr>
          <p:nvPr>
            <p:ph type="sldNum" sz="quarter" idx="12"/>
          </p:nvPr>
        </p:nvSpPr>
        <p:spPr/>
        <p:txBody>
          <a:bodyPr/>
          <a:lstStyle/>
          <a:p>
            <a:fld id="{396BFC3E-73DC-F044-ADBD-DEAB35694A44}" type="slidenum">
              <a:rPr lang="nb-NO" smtClean="0"/>
              <a:t>‹#›</a:t>
            </a:fld>
            <a:endParaRPr lang="nb-NO"/>
          </a:p>
        </p:txBody>
      </p:sp>
    </p:spTree>
    <p:extLst>
      <p:ext uri="{BB962C8B-B14F-4D97-AF65-F5344CB8AC3E}">
        <p14:creationId xmlns:p14="http://schemas.microsoft.com/office/powerpoint/2010/main" val="3459765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84946-B132-814E-BB2C-03B2E0BA8883}"/>
              </a:ext>
            </a:extLst>
          </p:cNvPr>
          <p:cNvSpPr>
            <a:spLocks noGrp="1"/>
          </p:cNvSpPr>
          <p:nvPr>
            <p:ph type="title"/>
          </p:nvPr>
        </p:nvSpPr>
        <p:spPr/>
        <p:txBody>
          <a:bodyPr/>
          <a:lstStyle/>
          <a:p>
            <a:r>
              <a:rPr lang="en-US"/>
              <a:t>Click to edit Master title style</a:t>
            </a:r>
            <a:endParaRPr lang="nb-NO"/>
          </a:p>
        </p:txBody>
      </p:sp>
      <p:sp>
        <p:nvSpPr>
          <p:cNvPr id="3" name="Vertical Text Placeholder 2">
            <a:extLst>
              <a:ext uri="{FF2B5EF4-FFF2-40B4-BE49-F238E27FC236}">
                <a16:creationId xmlns:a16="http://schemas.microsoft.com/office/drawing/2014/main" id="{B02A2F76-1AAF-5644-AD27-8463CA615FF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8577EE93-E70E-014A-9F9D-2CACF0A11676}"/>
              </a:ext>
            </a:extLst>
          </p:cNvPr>
          <p:cNvSpPr>
            <a:spLocks noGrp="1"/>
          </p:cNvSpPr>
          <p:nvPr>
            <p:ph type="dt" sz="half" idx="10"/>
          </p:nvPr>
        </p:nvSpPr>
        <p:spPr/>
        <p:txBody>
          <a:bodyPr/>
          <a:lstStyle/>
          <a:p>
            <a:fld id="{092E8052-B92E-6F4B-8B9C-AFE963196627}" type="datetimeFigureOut">
              <a:rPr lang="nb-NO" smtClean="0"/>
              <a:t>07.02.2018</a:t>
            </a:fld>
            <a:endParaRPr lang="nb-NO"/>
          </a:p>
        </p:txBody>
      </p:sp>
      <p:sp>
        <p:nvSpPr>
          <p:cNvPr id="5" name="Footer Placeholder 4">
            <a:extLst>
              <a:ext uri="{FF2B5EF4-FFF2-40B4-BE49-F238E27FC236}">
                <a16:creationId xmlns:a16="http://schemas.microsoft.com/office/drawing/2014/main" id="{9245F6A2-345E-6940-A00B-BDCD8CDB3A39}"/>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E0162B8E-4BFE-8F4C-8164-51A6019B49FF}"/>
              </a:ext>
            </a:extLst>
          </p:cNvPr>
          <p:cNvSpPr>
            <a:spLocks noGrp="1"/>
          </p:cNvSpPr>
          <p:nvPr>
            <p:ph type="sldNum" sz="quarter" idx="12"/>
          </p:nvPr>
        </p:nvSpPr>
        <p:spPr/>
        <p:txBody>
          <a:bodyPr/>
          <a:lstStyle/>
          <a:p>
            <a:fld id="{396BFC3E-73DC-F044-ADBD-DEAB35694A44}" type="slidenum">
              <a:rPr lang="nb-NO" smtClean="0"/>
              <a:t>‹#›</a:t>
            </a:fld>
            <a:endParaRPr lang="nb-NO"/>
          </a:p>
        </p:txBody>
      </p:sp>
    </p:spTree>
    <p:extLst>
      <p:ext uri="{BB962C8B-B14F-4D97-AF65-F5344CB8AC3E}">
        <p14:creationId xmlns:p14="http://schemas.microsoft.com/office/powerpoint/2010/main" val="3266173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B0DED7-7BCA-084B-8365-85C72E7832B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b-NO"/>
          </a:p>
        </p:txBody>
      </p:sp>
      <p:sp>
        <p:nvSpPr>
          <p:cNvPr id="3" name="Vertical Text Placeholder 2">
            <a:extLst>
              <a:ext uri="{FF2B5EF4-FFF2-40B4-BE49-F238E27FC236}">
                <a16:creationId xmlns:a16="http://schemas.microsoft.com/office/drawing/2014/main" id="{6CF7F485-668B-C848-AC4A-49F36E1F913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97CECE2F-A874-5F4B-A7E5-F0A594712CF3}"/>
              </a:ext>
            </a:extLst>
          </p:cNvPr>
          <p:cNvSpPr>
            <a:spLocks noGrp="1"/>
          </p:cNvSpPr>
          <p:nvPr>
            <p:ph type="dt" sz="half" idx="10"/>
          </p:nvPr>
        </p:nvSpPr>
        <p:spPr/>
        <p:txBody>
          <a:bodyPr/>
          <a:lstStyle/>
          <a:p>
            <a:fld id="{092E8052-B92E-6F4B-8B9C-AFE963196627}" type="datetimeFigureOut">
              <a:rPr lang="nb-NO" smtClean="0"/>
              <a:t>07.02.2018</a:t>
            </a:fld>
            <a:endParaRPr lang="nb-NO"/>
          </a:p>
        </p:txBody>
      </p:sp>
      <p:sp>
        <p:nvSpPr>
          <p:cNvPr id="5" name="Footer Placeholder 4">
            <a:extLst>
              <a:ext uri="{FF2B5EF4-FFF2-40B4-BE49-F238E27FC236}">
                <a16:creationId xmlns:a16="http://schemas.microsoft.com/office/drawing/2014/main" id="{E91766D2-5EE2-714E-9FBE-FBE65313C7A2}"/>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B4C24D72-1E41-3448-A7A0-D9F6ED293407}"/>
              </a:ext>
            </a:extLst>
          </p:cNvPr>
          <p:cNvSpPr>
            <a:spLocks noGrp="1"/>
          </p:cNvSpPr>
          <p:nvPr>
            <p:ph type="sldNum" sz="quarter" idx="12"/>
          </p:nvPr>
        </p:nvSpPr>
        <p:spPr/>
        <p:txBody>
          <a:bodyPr/>
          <a:lstStyle/>
          <a:p>
            <a:fld id="{396BFC3E-73DC-F044-ADBD-DEAB35694A44}" type="slidenum">
              <a:rPr lang="nb-NO" smtClean="0"/>
              <a:t>‹#›</a:t>
            </a:fld>
            <a:endParaRPr lang="nb-NO"/>
          </a:p>
        </p:txBody>
      </p:sp>
    </p:spTree>
    <p:extLst>
      <p:ext uri="{BB962C8B-B14F-4D97-AF65-F5344CB8AC3E}">
        <p14:creationId xmlns:p14="http://schemas.microsoft.com/office/powerpoint/2010/main" val="3977555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2913-54BC-F24E-940F-7813E31D8C9D}"/>
              </a:ext>
            </a:extLst>
          </p:cNvPr>
          <p:cNvSpPr>
            <a:spLocks noGrp="1"/>
          </p:cNvSpPr>
          <p:nvPr>
            <p:ph type="title"/>
          </p:nvPr>
        </p:nvSpPr>
        <p:spPr/>
        <p:txBody>
          <a:bodyPr/>
          <a:lstStyle/>
          <a:p>
            <a:r>
              <a:rPr lang="en-US"/>
              <a:t>Click to edit Master title style</a:t>
            </a:r>
            <a:endParaRPr lang="nb-NO"/>
          </a:p>
        </p:txBody>
      </p:sp>
      <p:sp>
        <p:nvSpPr>
          <p:cNvPr id="3" name="Content Placeholder 2">
            <a:extLst>
              <a:ext uri="{FF2B5EF4-FFF2-40B4-BE49-F238E27FC236}">
                <a16:creationId xmlns:a16="http://schemas.microsoft.com/office/drawing/2014/main" id="{B997B9BA-48FE-1244-8E69-28D15A6B3E5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1633ED48-7D5A-2246-AFBC-B887B8EE4BE7}"/>
              </a:ext>
            </a:extLst>
          </p:cNvPr>
          <p:cNvSpPr>
            <a:spLocks noGrp="1"/>
          </p:cNvSpPr>
          <p:nvPr>
            <p:ph type="dt" sz="half" idx="10"/>
          </p:nvPr>
        </p:nvSpPr>
        <p:spPr/>
        <p:txBody>
          <a:bodyPr/>
          <a:lstStyle/>
          <a:p>
            <a:fld id="{092E8052-B92E-6F4B-8B9C-AFE963196627}" type="datetimeFigureOut">
              <a:rPr lang="nb-NO" smtClean="0"/>
              <a:t>07.02.2018</a:t>
            </a:fld>
            <a:endParaRPr lang="nb-NO"/>
          </a:p>
        </p:txBody>
      </p:sp>
      <p:sp>
        <p:nvSpPr>
          <p:cNvPr id="5" name="Footer Placeholder 4">
            <a:extLst>
              <a:ext uri="{FF2B5EF4-FFF2-40B4-BE49-F238E27FC236}">
                <a16:creationId xmlns:a16="http://schemas.microsoft.com/office/drawing/2014/main" id="{80D2A858-C4F1-5B4B-BEB1-66198CB6D437}"/>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107A455E-B093-234F-96B6-C148D2A7649E}"/>
              </a:ext>
            </a:extLst>
          </p:cNvPr>
          <p:cNvSpPr>
            <a:spLocks noGrp="1"/>
          </p:cNvSpPr>
          <p:nvPr>
            <p:ph type="sldNum" sz="quarter" idx="12"/>
          </p:nvPr>
        </p:nvSpPr>
        <p:spPr/>
        <p:txBody>
          <a:bodyPr/>
          <a:lstStyle/>
          <a:p>
            <a:fld id="{396BFC3E-73DC-F044-ADBD-DEAB35694A44}" type="slidenum">
              <a:rPr lang="nb-NO" smtClean="0"/>
              <a:t>‹#›</a:t>
            </a:fld>
            <a:endParaRPr lang="nb-NO"/>
          </a:p>
        </p:txBody>
      </p:sp>
    </p:spTree>
    <p:extLst>
      <p:ext uri="{BB962C8B-B14F-4D97-AF65-F5344CB8AC3E}">
        <p14:creationId xmlns:p14="http://schemas.microsoft.com/office/powerpoint/2010/main" val="942580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C288E-870F-D548-AAAC-341182A029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b-NO"/>
          </a:p>
        </p:txBody>
      </p:sp>
      <p:sp>
        <p:nvSpPr>
          <p:cNvPr id="3" name="Text Placeholder 2">
            <a:extLst>
              <a:ext uri="{FF2B5EF4-FFF2-40B4-BE49-F238E27FC236}">
                <a16:creationId xmlns:a16="http://schemas.microsoft.com/office/drawing/2014/main" id="{8F804BA9-AF3E-A94B-ABF1-258611965D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3E7323-1637-444C-9F00-A9094C1DE5BE}"/>
              </a:ext>
            </a:extLst>
          </p:cNvPr>
          <p:cNvSpPr>
            <a:spLocks noGrp="1"/>
          </p:cNvSpPr>
          <p:nvPr>
            <p:ph type="dt" sz="half" idx="10"/>
          </p:nvPr>
        </p:nvSpPr>
        <p:spPr/>
        <p:txBody>
          <a:bodyPr/>
          <a:lstStyle/>
          <a:p>
            <a:fld id="{092E8052-B92E-6F4B-8B9C-AFE963196627}" type="datetimeFigureOut">
              <a:rPr lang="nb-NO" smtClean="0"/>
              <a:t>07.02.2018</a:t>
            </a:fld>
            <a:endParaRPr lang="nb-NO"/>
          </a:p>
        </p:txBody>
      </p:sp>
      <p:sp>
        <p:nvSpPr>
          <p:cNvPr id="5" name="Footer Placeholder 4">
            <a:extLst>
              <a:ext uri="{FF2B5EF4-FFF2-40B4-BE49-F238E27FC236}">
                <a16:creationId xmlns:a16="http://schemas.microsoft.com/office/drawing/2014/main" id="{20097C37-200C-B14E-B648-389B6E868674}"/>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05C06167-A42C-DB4A-9CF4-05598B1E12F7}"/>
              </a:ext>
            </a:extLst>
          </p:cNvPr>
          <p:cNvSpPr>
            <a:spLocks noGrp="1"/>
          </p:cNvSpPr>
          <p:nvPr>
            <p:ph type="sldNum" sz="quarter" idx="12"/>
          </p:nvPr>
        </p:nvSpPr>
        <p:spPr/>
        <p:txBody>
          <a:bodyPr/>
          <a:lstStyle/>
          <a:p>
            <a:fld id="{396BFC3E-73DC-F044-ADBD-DEAB35694A44}" type="slidenum">
              <a:rPr lang="nb-NO" smtClean="0"/>
              <a:t>‹#›</a:t>
            </a:fld>
            <a:endParaRPr lang="nb-NO"/>
          </a:p>
        </p:txBody>
      </p:sp>
    </p:spTree>
    <p:extLst>
      <p:ext uri="{BB962C8B-B14F-4D97-AF65-F5344CB8AC3E}">
        <p14:creationId xmlns:p14="http://schemas.microsoft.com/office/powerpoint/2010/main" val="951849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6C7BE-714D-674F-B62B-F3EE2E4B21C5}"/>
              </a:ext>
            </a:extLst>
          </p:cNvPr>
          <p:cNvSpPr>
            <a:spLocks noGrp="1"/>
          </p:cNvSpPr>
          <p:nvPr>
            <p:ph type="title"/>
          </p:nvPr>
        </p:nvSpPr>
        <p:spPr/>
        <p:txBody>
          <a:bodyPr/>
          <a:lstStyle/>
          <a:p>
            <a:r>
              <a:rPr lang="en-US"/>
              <a:t>Click to edit Master title style</a:t>
            </a:r>
            <a:endParaRPr lang="nb-NO"/>
          </a:p>
        </p:txBody>
      </p:sp>
      <p:sp>
        <p:nvSpPr>
          <p:cNvPr id="3" name="Content Placeholder 2">
            <a:extLst>
              <a:ext uri="{FF2B5EF4-FFF2-40B4-BE49-F238E27FC236}">
                <a16:creationId xmlns:a16="http://schemas.microsoft.com/office/drawing/2014/main" id="{6642CA04-697D-8840-B7D5-DB5BD7A8D33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a:extLst>
              <a:ext uri="{FF2B5EF4-FFF2-40B4-BE49-F238E27FC236}">
                <a16:creationId xmlns:a16="http://schemas.microsoft.com/office/drawing/2014/main" id="{45C8D819-6C1C-404E-938F-E155FEA8225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Date Placeholder 4">
            <a:extLst>
              <a:ext uri="{FF2B5EF4-FFF2-40B4-BE49-F238E27FC236}">
                <a16:creationId xmlns:a16="http://schemas.microsoft.com/office/drawing/2014/main" id="{C6722C93-2BC6-F84F-A5C8-FE12F7C350DC}"/>
              </a:ext>
            </a:extLst>
          </p:cNvPr>
          <p:cNvSpPr>
            <a:spLocks noGrp="1"/>
          </p:cNvSpPr>
          <p:nvPr>
            <p:ph type="dt" sz="half" idx="10"/>
          </p:nvPr>
        </p:nvSpPr>
        <p:spPr/>
        <p:txBody>
          <a:bodyPr/>
          <a:lstStyle/>
          <a:p>
            <a:fld id="{092E8052-B92E-6F4B-8B9C-AFE963196627}" type="datetimeFigureOut">
              <a:rPr lang="nb-NO" smtClean="0"/>
              <a:t>07.02.2018</a:t>
            </a:fld>
            <a:endParaRPr lang="nb-NO"/>
          </a:p>
        </p:txBody>
      </p:sp>
      <p:sp>
        <p:nvSpPr>
          <p:cNvPr id="6" name="Footer Placeholder 5">
            <a:extLst>
              <a:ext uri="{FF2B5EF4-FFF2-40B4-BE49-F238E27FC236}">
                <a16:creationId xmlns:a16="http://schemas.microsoft.com/office/drawing/2014/main" id="{E2E8FEC0-88A8-3244-8DB4-D3589912DCA7}"/>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0339B22C-F2B8-D343-95F8-D53CB88EFCD1}"/>
              </a:ext>
            </a:extLst>
          </p:cNvPr>
          <p:cNvSpPr>
            <a:spLocks noGrp="1"/>
          </p:cNvSpPr>
          <p:nvPr>
            <p:ph type="sldNum" sz="quarter" idx="12"/>
          </p:nvPr>
        </p:nvSpPr>
        <p:spPr/>
        <p:txBody>
          <a:bodyPr/>
          <a:lstStyle/>
          <a:p>
            <a:fld id="{396BFC3E-73DC-F044-ADBD-DEAB35694A44}" type="slidenum">
              <a:rPr lang="nb-NO" smtClean="0"/>
              <a:t>‹#›</a:t>
            </a:fld>
            <a:endParaRPr lang="nb-NO"/>
          </a:p>
        </p:txBody>
      </p:sp>
    </p:spTree>
    <p:extLst>
      <p:ext uri="{BB962C8B-B14F-4D97-AF65-F5344CB8AC3E}">
        <p14:creationId xmlns:p14="http://schemas.microsoft.com/office/powerpoint/2010/main" val="3965711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85AB-BA72-3746-81CF-B77F2EC48059}"/>
              </a:ext>
            </a:extLst>
          </p:cNvPr>
          <p:cNvSpPr>
            <a:spLocks noGrp="1"/>
          </p:cNvSpPr>
          <p:nvPr>
            <p:ph type="title"/>
          </p:nvPr>
        </p:nvSpPr>
        <p:spPr>
          <a:xfrm>
            <a:off x="839788" y="365125"/>
            <a:ext cx="10515600" cy="1325563"/>
          </a:xfrm>
        </p:spPr>
        <p:txBody>
          <a:bodyPr/>
          <a:lstStyle/>
          <a:p>
            <a:r>
              <a:rPr lang="en-US"/>
              <a:t>Click to edit Master title style</a:t>
            </a:r>
            <a:endParaRPr lang="nb-NO"/>
          </a:p>
        </p:txBody>
      </p:sp>
      <p:sp>
        <p:nvSpPr>
          <p:cNvPr id="3" name="Text Placeholder 2">
            <a:extLst>
              <a:ext uri="{FF2B5EF4-FFF2-40B4-BE49-F238E27FC236}">
                <a16:creationId xmlns:a16="http://schemas.microsoft.com/office/drawing/2014/main" id="{C67A5E02-CF88-0E4C-8E03-E34798C4E7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6EB84AA-B96B-FE40-8ABD-E83CFB0506F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a:extLst>
              <a:ext uri="{FF2B5EF4-FFF2-40B4-BE49-F238E27FC236}">
                <a16:creationId xmlns:a16="http://schemas.microsoft.com/office/drawing/2014/main" id="{B26CB5D3-B288-3648-96F3-1D63A1CE7F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815D772-EF6C-E342-B114-3678FB385AE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Date Placeholder 6">
            <a:extLst>
              <a:ext uri="{FF2B5EF4-FFF2-40B4-BE49-F238E27FC236}">
                <a16:creationId xmlns:a16="http://schemas.microsoft.com/office/drawing/2014/main" id="{1041C0CB-C7C5-0343-B8D0-9D9E88AB5C6A}"/>
              </a:ext>
            </a:extLst>
          </p:cNvPr>
          <p:cNvSpPr>
            <a:spLocks noGrp="1"/>
          </p:cNvSpPr>
          <p:nvPr>
            <p:ph type="dt" sz="half" idx="10"/>
          </p:nvPr>
        </p:nvSpPr>
        <p:spPr/>
        <p:txBody>
          <a:bodyPr/>
          <a:lstStyle/>
          <a:p>
            <a:fld id="{092E8052-B92E-6F4B-8B9C-AFE963196627}" type="datetimeFigureOut">
              <a:rPr lang="nb-NO" smtClean="0"/>
              <a:t>07.02.2018</a:t>
            </a:fld>
            <a:endParaRPr lang="nb-NO"/>
          </a:p>
        </p:txBody>
      </p:sp>
      <p:sp>
        <p:nvSpPr>
          <p:cNvPr id="8" name="Footer Placeholder 7">
            <a:extLst>
              <a:ext uri="{FF2B5EF4-FFF2-40B4-BE49-F238E27FC236}">
                <a16:creationId xmlns:a16="http://schemas.microsoft.com/office/drawing/2014/main" id="{39D609AE-B956-8A4C-848C-F996A80648A2}"/>
              </a:ext>
            </a:extLst>
          </p:cNvPr>
          <p:cNvSpPr>
            <a:spLocks noGrp="1"/>
          </p:cNvSpPr>
          <p:nvPr>
            <p:ph type="ftr" sz="quarter" idx="11"/>
          </p:nvPr>
        </p:nvSpPr>
        <p:spPr/>
        <p:txBody>
          <a:bodyPr/>
          <a:lstStyle/>
          <a:p>
            <a:endParaRPr lang="nb-NO"/>
          </a:p>
        </p:txBody>
      </p:sp>
      <p:sp>
        <p:nvSpPr>
          <p:cNvPr id="9" name="Slide Number Placeholder 8">
            <a:extLst>
              <a:ext uri="{FF2B5EF4-FFF2-40B4-BE49-F238E27FC236}">
                <a16:creationId xmlns:a16="http://schemas.microsoft.com/office/drawing/2014/main" id="{6568FEFA-DFD4-5F47-8DF4-2D531AEDB802}"/>
              </a:ext>
            </a:extLst>
          </p:cNvPr>
          <p:cNvSpPr>
            <a:spLocks noGrp="1"/>
          </p:cNvSpPr>
          <p:nvPr>
            <p:ph type="sldNum" sz="quarter" idx="12"/>
          </p:nvPr>
        </p:nvSpPr>
        <p:spPr/>
        <p:txBody>
          <a:bodyPr/>
          <a:lstStyle/>
          <a:p>
            <a:fld id="{396BFC3E-73DC-F044-ADBD-DEAB35694A44}" type="slidenum">
              <a:rPr lang="nb-NO" smtClean="0"/>
              <a:t>‹#›</a:t>
            </a:fld>
            <a:endParaRPr lang="nb-NO"/>
          </a:p>
        </p:txBody>
      </p:sp>
    </p:spTree>
    <p:extLst>
      <p:ext uri="{BB962C8B-B14F-4D97-AF65-F5344CB8AC3E}">
        <p14:creationId xmlns:p14="http://schemas.microsoft.com/office/powerpoint/2010/main" val="2827649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BC69D-47E2-BA49-A3E2-BA5E00FDA3C4}"/>
              </a:ext>
            </a:extLst>
          </p:cNvPr>
          <p:cNvSpPr>
            <a:spLocks noGrp="1"/>
          </p:cNvSpPr>
          <p:nvPr>
            <p:ph type="title"/>
          </p:nvPr>
        </p:nvSpPr>
        <p:spPr/>
        <p:txBody>
          <a:bodyPr/>
          <a:lstStyle/>
          <a:p>
            <a:r>
              <a:rPr lang="en-US"/>
              <a:t>Click to edit Master title style</a:t>
            </a:r>
            <a:endParaRPr lang="nb-NO"/>
          </a:p>
        </p:txBody>
      </p:sp>
      <p:sp>
        <p:nvSpPr>
          <p:cNvPr id="3" name="Date Placeholder 2">
            <a:extLst>
              <a:ext uri="{FF2B5EF4-FFF2-40B4-BE49-F238E27FC236}">
                <a16:creationId xmlns:a16="http://schemas.microsoft.com/office/drawing/2014/main" id="{057AAAA4-B3D3-B447-87D2-4886D62B776A}"/>
              </a:ext>
            </a:extLst>
          </p:cNvPr>
          <p:cNvSpPr>
            <a:spLocks noGrp="1"/>
          </p:cNvSpPr>
          <p:nvPr>
            <p:ph type="dt" sz="half" idx="10"/>
          </p:nvPr>
        </p:nvSpPr>
        <p:spPr/>
        <p:txBody>
          <a:bodyPr/>
          <a:lstStyle/>
          <a:p>
            <a:fld id="{092E8052-B92E-6F4B-8B9C-AFE963196627}" type="datetimeFigureOut">
              <a:rPr lang="nb-NO" smtClean="0"/>
              <a:t>07.02.2018</a:t>
            </a:fld>
            <a:endParaRPr lang="nb-NO"/>
          </a:p>
        </p:txBody>
      </p:sp>
      <p:sp>
        <p:nvSpPr>
          <p:cNvPr id="4" name="Footer Placeholder 3">
            <a:extLst>
              <a:ext uri="{FF2B5EF4-FFF2-40B4-BE49-F238E27FC236}">
                <a16:creationId xmlns:a16="http://schemas.microsoft.com/office/drawing/2014/main" id="{A2EA5618-945C-594A-82D8-748E179E9BF5}"/>
              </a:ext>
            </a:extLst>
          </p:cNvPr>
          <p:cNvSpPr>
            <a:spLocks noGrp="1"/>
          </p:cNvSpPr>
          <p:nvPr>
            <p:ph type="ftr" sz="quarter" idx="11"/>
          </p:nvPr>
        </p:nvSpPr>
        <p:spPr/>
        <p:txBody>
          <a:bodyPr/>
          <a:lstStyle/>
          <a:p>
            <a:endParaRPr lang="nb-NO"/>
          </a:p>
        </p:txBody>
      </p:sp>
      <p:sp>
        <p:nvSpPr>
          <p:cNvPr id="5" name="Slide Number Placeholder 4">
            <a:extLst>
              <a:ext uri="{FF2B5EF4-FFF2-40B4-BE49-F238E27FC236}">
                <a16:creationId xmlns:a16="http://schemas.microsoft.com/office/drawing/2014/main" id="{C15AE8AB-E29A-2140-BCE3-09B124C1B396}"/>
              </a:ext>
            </a:extLst>
          </p:cNvPr>
          <p:cNvSpPr>
            <a:spLocks noGrp="1"/>
          </p:cNvSpPr>
          <p:nvPr>
            <p:ph type="sldNum" sz="quarter" idx="12"/>
          </p:nvPr>
        </p:nvSpPr>
        <p:spPr/>
        <p:txBody>
          <a:bodyPr/>
          <a:lstStyle/>
          <a:p>
            <a:fld id="{396BFC3E-73DC-F044-ADBD-DEAB35694A44}" type="slidenum">
              <a:rPr lang="nb-NO" smtClean="0"/>
              <a:t>‹#›</a:t>
            </a:fld>
            <a:endParaRPr lang="nb-NO"/>
          </a:p>
        </p:txBody>
      </p:sp>
    </p:spTree>
    <p:extLst>
      <p:ext uri="{BB962C8B-B14F-4D97-AF65-F5344CB8AC3E}">
        <p14:creationId xmlns:p14="http://schemas.microsoft.com/office/powerpoint/2010/main" val="722497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085A67-9F4E-1844-8F39-319C2C8A3F7F}"/>
              </a:ext>
            </a:extLst>
          </p:cNvPr>
          <p:cNvSpPr>
            <a:spLocks noGrp="1"/>
          </p:cNvSpPr>
          <p:nvPr>
            <p:ph type="dt" sz="half" idx="10"/>
          </p:nvPr>
        </p:nvSpPr>
        <p:spPr/>
        <p:txBody>
          <a:bodyPr/>
          <a:lstStyle/>
          <a:p>
            <a:fld id="{092E8052-B92E-6F4B-8B9C-AFE963196627}" type="datetimeFigureOut">
              <a:rPr lang="nb-NO" smtClean="0"/>
              <a:t>07.02.2018</a:t>
            </a:fld>
            <a:endParaRPr lang="nb-NO"/>
          </a:p>
        </p:txBody>
      </p:sp>
      <p:sp>
        <p:nvSpPr>
          <p:cNvPr id="3" name="Footer Placeholder 2">
            <a:extLst>
              <a:ext uri="{FF2B5EF4-FFF2-40B4-BE49-F238E27FC236}">
                <a16:creationId xmlns:a16="http://schemas.microsoft.com/office/drawing/2014/main" id="{AB8B3922-9D83-4741-97E3-1D21F18D2A43}"/>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C9E1FE32-9A2D-D947-8A3A-3B7CBD35351C}"/>
              </a:ext>
            </a:extLst>
          </p:cNvPr>
          <p:cNvSpPr>
            <a:spLocks noGrp="1"/>
          </p:cNvSpPr>
          <p:nvPr>
            <p:ph type="sldNum" sz="quarter" idx="12"/>
          </p:nvPr>
        </p:nvSpPr>
        <p:spPr/>
        <p:txBody>
          <a:bodyPr/>
          <a:lstStyle/>
          <a:p>
            <a:fld id="{396BFC3E-73DC-F044-ADBD-DEAB35694A44}" type="slidenum">
              <a:rPr lang="nb-NO" smtClean="0"/>
              <a:t>‹#›</a:t>
            </a:fld>
            <a:endParaRPr lang="nb-NO"/>
          </a:p>
        </p:txBody>
      </p:sp>
    </p:spTree>
    <p:extLst>
      <p:ext uri="{BB962C8B-B14F-4D97-AF65-F5344CB8AC3E}">
        <p14:creationId xmlns:p14="http://schemas.microsoft.com/office/powerpoint/2010/main" val="1500590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CF9C0-196F-D942-9ADB-7B22477055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Content Placeholder 2">
            <a:extLst>
              <a:ext uri="{FF2B5EF4-FFF2-40B4-BE49-F238E27FC236}">
                <a16:creationId xmlns:a16="http://schemas.microsoft.com/office/drawing/2014/main" id="{048BA07D-A6E6-E24F-B1BA-0E70B17C60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Text Placeholder 3">
            <a:extLst>
              <a:ext uri="{FF2B5EF4-FFF2-40B4-BE49-F238E27FC236}">
                <a16:creationId xmlns:a16="http://schemas.microsoft.com/office/drawing/2014/main" id="{5873F9F7-7AC2-6B4F-B562-D689CF8620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6FCA96-EA5E-F74B-8FBA-0ECED58C37E2}"/>
              </a:ext>
            </a:extLst>
          </p:cNvPr>
          <p:cNvSpPr>
            <a:spLocks noGrp="1"/>
          </p:cNvSpPr>
          <p:nvPr>
            <p:ph type="dt" sz="half" idx="10"/>
          </p:nvPr>
        </p:nvSpPr>
        <p:spPr/>
        <p:txBody>
          <a:bodyPr/>
          <a:lstStyle/>
          <a:p>
            <a:fld id="{092E8052-B92E-6F4B-8B9C-AFE963196627}" type="datetimeFigureOut">
              <a:rPr lang="nb-NO" smtClean="0"/>
              <a:t>07.02.2018</a:t>
            </a:fld>
            <a:endParaRPr lang="nb-NO"/>
          </a:p>
        </p:txBody>
      </p:sp>
      <p:sp>
        <p:nvSpPr>
          <p:cNvPr id="6" name="Footer Placeholder 5">
            <a:extLst>
              <a:ext uri="{FF2B5EF4-FFF2-40B4-BE49-F238E27FC236}">
                <a16:creationId xmlns:a16="http://schemas.microsoft.com/office/drawing/2014/main" id="{F667A257-90BE-B84D-AE4D-981368AFBD77}"/>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FA9C5496-A621-8248-878E-0B179A6CD8BA}"/>
              </a:ext>
            </a:extLst>
          </p:cNvPr>
          <p:cNvSpPr>
            <a:spLocks noGrp="1"/>
          </p:cNvSpPr>
          <p:nvPr>
            <p:ph type="sldNum" sz="quarter" idx="12"/>
          </p:nvPr>
        </p:nvSpPr>
        <p:spPr/>
        <p:txBody>
          <a:bodyPr/>
          <a:lstStyle/>
          <a:p>
            <a:fld id="{396BFC3E-73DC-F044-ADBD-DEAB35694A44}" type="slidenum">
              <a:rPr lang="nb-NO" smtClean="0"/>
              <a:t>‹#›</a:t>
            </a:fld>
            <a:endParaRPr lang="nb-NO"/>
          </a:p>
        </p:txBody>
      </p:sp>
    </p:spTree>
    <p:extLst>
      <p:ext uri="{BB962C8B-B14F-4D97-AF65-F5344CB8AC3E}">
        <p14:creationId xmlns:p14="http://schemas.microsoft.com/office/powerpoint/2010/main" val="853867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3455-CBBC-E747-BAEA-340C2F5DD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Picture Placeholder 2">
            <a:extLst>
              <a:ext uri="{FF2B5EF4-FFF2-40B4-BE49-F238E27FC236}">
                <a16:creationId xmlns:a16="http://schemas.microsoft.com/office/drawing/2014/main" id="{C4463E5E-A8B2-284D-984F-5C7C9C0526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a:extLst>
              <a:ext uri="{FF2B5EF4-FFF2-40B4-BE49-F238E27FC236}">
                <a16:creationId xmlns:a16="http://schemas.microsoft.com/office/drawing/2014/main" id="{CB14F09D-9748-E142-818B-ED88CAF045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C8C3A5-905B-9F47-B6BA-DBA2ED13D2CF}"/>
              </a:ext>
            </a:extLst>
          </p:cNvPr>
          <p:cNvSpPr>
            <a:spLocks noGrp="1"/>
          </p:cNvSpPr>
          <p:nvPr>
            <p:ph type="dt" sz="half" idx="10"/>
          </p:nvPr>
        </p:nvSpPr>
        <p:spPr/>
        <p:txBody>
          <a:bodyPr/>
          <a:lstStyle/>
          <a:p>
            <a:fld id="{092E8052-B92E-6F4B-8B9C-AFE963196627}" type="datetimeFigureOut">
              <a:rPr lang="nb-NO" smtClean="0"/>
              <a:t>07.02.2018</a:t>
            </a:fld>
            <a:endParaRPr lang="nb-NO"/>
          </a:p>
        </p:txBody>
      </p:sp>
      <p:sp>
        <p:nvSpPr>
          <p:cNvPr id="6" name="Footer Placeholder 5">
            <a:extLst>
              <a:ext uri="{FF2B5EF4-FFF2-40B4-BE49-F238E27FC236}">
                <a16:creationId xmlns:a16="http://schemas.microsoft.com/office/drawing/2014/main" id="{8FE308AE-6A76-6745-8776-38FA8D4E149F}"/>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554402B5-1509-714D-B20B-30499F4504E2}"/>
              </a:ext>
            </a:extLst>
          </p:cNvPr>
          <p:cNvSpPr>
            <a:spLocks noGrp="1"/>
          </p:cNvSpPr>
          <p:nvPr>
            <p:ph type="sldNum" sz="quarter" idx="12"/>
          </p:nvPr>
        </p:nvSpPr>
        <p:spPr/>
        <p:txBody>
          <a:bodyPr/>
          <a:lstStyle/>
          <a:p>
            <a:fld id="{396BFC3E-73DC-F044-ADBD-DEAB35694A44}" type="slidenum">
              <a:rPr lang="nb-NO" smtClean="0"/>
              <a:t>‹#›</a:t>
            </a:fld>
            <a:endParaRPr lang="nb-NO"/>
          </a:p>
        </p:txBody>
      </p:sp>
    </p:spTree>
    <p:extLst>
      <p:ext uri="{BB962C8B-B14F-4D97-AF65-F5344CB8AC3E}">
        <p14:creationId xmlns:p14="http://schemas.microsoft.com/office/powerpoint/2010/main" val="972717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3BD68E-D6A4-FE44-93CF-E77A1A2606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b-NO"/>
          </a:p>
        </p:txBody>
      </p:sp>
      <p:sp>
        <p:nvSpPr>
          <p:cNvPr id="3" name="Text Placeholder 2">
            <a:extLst>
              <a:ext uri="{FF2B5EF4-FFF2-40B4-BE49-F238E27FC236}">
                <a16:creationId xmlns:a16="http://schemas.microsoft.com/office/drawing/2014/main" id="{D01DBD76-453A-DE49-8608-52775E2209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D7DA38D5-8F3B-CA47-A247-4EC58D60D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2E8052-B92E-6F4B-8B9C-AFE963196627}" type="datetimeFigureOut">
              <a:rPr lang="nb-NO" smtClean="0"/>
              <a:t>07.02.2018</a:t>
            </a:fld>
            <a:endParaRPr lang="nb-NO"/>
          </a:p>
        </p:txBody>
      </p:sp>
      <p:sp>
        <p:nvSpPr>
          <p:cNvPr id="5" name="Footer Placeholder 4">
            <a:extLst>
              <a:ext uri="{FF2B5EF4-FFF2-40B4-BE49-F238E27FC236}">
                <a16:creationId xmlns:a16="http://schemas.microsoft.com/office/drawing/2014/main" id="{4AA776E5-E9BD-FC4F-88F6-D1B25AC3CC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Slide Number Placeholder 5">
            <a:extLst>
              <a:ext uri="{FF2B5EF4-FFF2-40B4-BE49-F238E27FC236}">
                <a16:creationId xmlns:a16="http://schemas.microsoft.com/office/drawing/2014/main" id="{CE8C7287-F76C-F34F-985E-8EFEED6D55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6BFC3E-73DC-F044-ADBD-DEAB35694A44}" type="slidenum">
              <a:rPr lang="nb-NO" smtClean="0"/>
              <a:t>‹#›</a:t>
            </a:fld>
            <a:endParaRPr lang="nb-NO"/>
          </a:p>
        </p:txBody>
      </p:sp>
    </p:spTree>
    <p:extLst>
      <p:ext uri="{BB962C8B-B14F-4D97-AF65-F5344CB8AC3E}">
        <p14:creationId xmlns:p14="http://schemas.microsoft.com/office/powerpoint/2010/main" val="178330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letsencrypt.org/certificate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scotthelme.co.uk/perfect-forward-secrecy/"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10.png"/><Relationship Id="rId7" Type="http://schemas.openxmlformats.org/officeDocument/2006/relationships/hyperlink" Target="https://www.youtube.com/channel/UC1usFRN4LCMcfIV7UjHNuQg?pbjreload=10"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securityheaders.io/" TargetMode="External"/><Relationship Id="rId5" Type="http://schemas.openxmlformats.org/officeDocument/2006/relationships/hyperlink" Target="https://scotthelme.co.uk/" TargetMode="External"/><Relationship Id="rId4" Type="http://schemas.openxmlformats.org/officeDocument/2006/relationships/hyperlink" Target="https://github.com/ssllabs/research/wiki/SSL-and-TLS-Deployment-Best-Practic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2.tiff"/></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2.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8C742-C4D9-F745-B1D8-2D952206F4C0}"/>
              </a:ext>
            </a:extLst>
          </p:cNvPr>
          <p:cNvSpPr>
            <a:spLocks noGrp="1"/>
          </p:cNvSpPr>
          <p:nvPr>
            <p:ph type="ctrTitle"/>
          </p:nvPr>
        </p:nvSpPr>
        <p:spPr/>
        <p:txBody>
          <a:bodyPr/>
          <a:lstStyle/>
          <a:p>
            <a:r>
              <a:rPr lang="en-US" dirty="0">
                <a:latin typeface="Pebble" panose="020F0703020203020204" pitchFamily="34" charset="0"/>
              </a:rPr>
              <a:t>Modern Cryptography</a:t>
            </a:r>
          </a:p>
        </p:txBody>
      </p:sp>
      <p:sp>
        <p:nvSpPr>
          <p:cNvPr id="3" name="Subtitle 2">
            <a:extLst>
              <a:ext uri="{FF2B5EF4-FFF2-40B4-BE49-F238E27FC236}">
                <a16:creationId xmlns:a16="http://schemas.microsoft.com/office/drawing/2014/main" id="{6D5E9A22-8734-224A-AE4C-E0804932D2C9}"/>
              </a:ext>
            </a:extLst>
          </p:cNvPr>
          <p:cNvSpPr>
            <a:spLocks noGrp="1"/>
          </p:cNvSpPr>
          <p:nvPr>
            <p:ph type="subTitle" idx="1"/>
          </p:nvPr>
        </p:nvSpPr>
        <p:spPr/>
        <p:txBody>
          <a:bodyPr>
            <a:normAutofit/>
          </a:bodyPr>
          <a:lstStyle/>
          <a:p>
            <a:endParaRPr lang="en-US" dirty="0"/>
          </a:p>
          <a:p>
            <a:endParaRPr lang="en-US" dirty="0"/>
          </a:p>
          <a:p>
            <a:pPr algn="r"/>
            <a:r>
              <a:rPr lang="en-US" sz="1600" dirty="0">
                <a:latin typeface="Pebble" panose="020F0703020203020204" pitchFamily="34" charset="0"/>
              </a:rPr>
              <a:t>Viktorija Almazova</a:t>
            </a:r>
          </a:p>
          <a:p>
            <a:pPr algn="r"/>
            <a:r>
              <a:rPr lang="en-US" sz="1600" dirty="0">
                <a:latin typeface="Pebble" panose="020F0703020203020204" pitchFamily="34" charset="0"/>
              </a:rPr>
              <a:t>Cloud Security Architect</a:t>
            </a:r>
            <a:endParaRPr lang="nb-NO" sz="1600" dirty="0">
              <a:latin typeface="Pebble" panose="020F0703020203020204" pitchFamily="34" charset="0"/>
            </a:endParaRPr>
          </a:p>
        </p:txBody>
      </p:sp>
    </p:spTree>
    <p:extLst>
      <p:ext uri="{BB962C8B-B14F-4D97-AF65-F5344CB8AC3E}">
        <p14:creationId xmlns:p14="http://schemas.microsoft.com/office/powerpoint/2010/main" val="2281916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89E2C5-66BE-024A-8C6F-3AFE2ACEC475}"/>
              </a:ext>
            </a:extLst>
          </p:cNvPr>
          <p:cNvSpPr>
            <a:spLocks noGrp="1"/>
          </p:cNvSpPr>
          <p:nvPr>
            <p:ph type="title"/>
          </p:nvPr>
        </p:nvSpPr>
        <p:spPr/>
        <p:txBody>
          <a:bodyPr/>
          <a:lstStyle/>
          <a:p>
            <a:r>
              <a:rPr lang="en-US" dirty="0">
                <a:latin typeface="Pebble" panose="020F0703020203020204" pitchFamily="34" charset="0"/>
              </a:rPr>
              <a:t>SSL/TLS..</a:t>
            </a:r>
            <a:endParaRPr lang="nb-NO" dirty="0">
              <a:latin typeface="Pebble" panose="020F0703020203020204" pitchFamily="34" charset="0"/>
            </a:endParaRPr>
          </a:p>
        </p:txBody>
      </p:sp>
      <p:sp>
        <p:nvSpPr>
          <p:cNvPr id="12" name="Content Placeholder 11">
            <a:extLst>
              <a:ext uri="{FF2B5EF4-FFF2-40B4-BE49-F238E27FC236}">
                <a16:creationId xmlns:a16="http://schemas.microsoft.com/office/drawing/2014/main" id="{BDA576EF-C240-3B4E-9EA1-536173E62794}"/>
              </a:ext>
            </a:extLst>
          </p:cNvPr>
          <p:cNvSpPr>
            <a:spLocks noGrp="1"/>
          </p:cNvSpPr>
          <p:nvPr>
            <p:ph idx="1"/>
          </p:nvPr>
        </p:nvSpPr>
        <p:spPr/>
        <p:txBody>
          <a:bodyPr>
            <a:normAutofit lnSpcReduction="10000"/>
          </a:bodyPr>
          <a:lstStyle/>
          <a:p>
            <a:pPr marL="0" indent="0" fontAlgn="base">
              <a:buNone/>
            </a:pPr>
            <a:r>
              <a:rPr lang="en-US" sz="1800" b="1" dirty="0"/>
              <a:t>What is SSL?</a:t>
            </a:r>
          </a:p>
          <a:p>
            <a:pPr fontAlgn="base"/>
            <a:r>
              <a:rPr lang="en-US" sz="1800" dirty="0"/>
              <a:t>Secured Sockets Layer (SSL) is an older version of Transport Layer Security (TLS). </a:t>
            </a:r>
          </a:p>
          <a:p>
            <a:pPr fontAlgn="base"/>
            <a:r>
              <a:rPr lang="en-US" sz="1800" dirty="0"/>
              <a:t>SSL and TLS are often used to refer to the same thing, but you have to know that SSL is since 2014 considered as non-secure. </a:t>
            </a:r>
          </a:p>
          <a:p>
            <a:pPr fontAlgn="base"/>
            <a:r>
              <a:rPr lang="en-US" sz="1800" dirty="0"/>
              <a:t>All commonly used browsers support now both protocols.</a:t>
            </a:r>
          </a:p>
          <a:p>
            <a:pPr fontAlgn="base"/>
            <a:endParaRPr lang="en-US" sz="1800" dirty="0"/>
          </a:p>
          <a:p>
            <a:pPr marL="0" indent="0" fontAlgn="base">
              <a:buNone/>
            </a:pPr>
            <a:r>
              <a:rPr lang="en-US" sz="1800" b="1" dirty="0"/>
              <a:t>What is TLS?</a:t>
            </a:r>
          </a:p>
          <a:p>
            <a:pPr fontAlgn="base"/>
            <a:r>
              <a:rPr lang="en-US" sz="1800" dirty="0"/>
              <a:t>A key point is to remember that TLS is a secure communication protocol point-to-point. </a:t>
            </a:r>
          </a:p>
          <a:p>
            <a:pPr marL="0" indent="0" fontAlgn="base">
              <a:buNone/>
            </a:pPr>
            <a:endParaRPr lang="en-US" sz="1800" b="1" dirty="0"/>
          </a:p>
          <a:p>
            <a:pPr marL="0" indent="0" fontAlgn="base">
              <a:buNone/>
            </a:pPr>
            <a:r>
              <a:rPr lang="en-US" sz="1800" b="1" dirty="0"/>
              <a:t>Typical use of TLS encryption</a:t>
            </a:r>
          </a:p>
          <a:p>
            <a:r>
              <a:rPr lang="en-US" sz="1800" dirty="0">
                <a:ea typeface="Palatino" pitchFamily="2" charset="77"/>
              </a:rPr>
              <a:t>Web</a:t>
            </a:r>
          </a:p>
          <a:p>
            <a:r>
              <a:rPr lang="en-US" sz="1800" dirty="0">
                <a:ea typeface="Palatino" pitchFamily="2" charset="77"/>
              </a:rPr>
              <a:t>Email</a:t>
            </a:r>
          </a:p>
          <a:p>
            <a:r>
              <a:rPr lang="en-US" sz="1800" dirty="0">
                <a:ea typeface="Palatino" pitchFamily="2" charset="77"/>
              </a:rPr>
              <a:t>SFTP</a:t>
            </a:r>
          </a:p>
        </p:txBody>
      </p:sp>
    </p:spTree>
    <p:extLst>
      <p:ext uri="{BB962C8B-B14F-4D97-AF65-F5344CB8AC3E}">
        <p14:creationId xmlns:p14="http://schemas.microsoft.com/office/powerpoint/2010/main" val="187101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89E2C5-66BE-024A-8C6F-3AFE2ACEC475}"/>
              </a:ext>
            </a:extLst>
          </p:cNvPr>
          <p:cNvSpPr>
            <a:spLocks noGrp="1"/>
          </p:cNvSpPr>
          <p:nvPr>
            <p:ph type="title"/>
          </p:nvPr>
        </p:nvSpPr>
        <p:spPr/>
        <p:txBody>
          <a:bodyPr/>
          <a:lstStyle/>
          <a:p>
            <a:r>
              <a:rPr lang="en-US" dirty="0">
                <a:latin typeface="Pebble" panose="020F0703020203020204" pitchFamily="34" charset="0"/>
              </a:rPr>
              <a:t>Certificates</a:t>
            </a:r>
            <a:endParaRPr lang="nb-NO" dirty="0">
              <a:latin typeface="Pebble" panose="020F0703020203020204" pitchFamily="34" charset="0"/>
            </a:endParaRPr>
          </a:p>
        </p:txBody>
      </p:sp>
      <p:sp>
        <p:nvSpPr>
          <p:cNvPr id="12" name="Content Placeholder 11">
            <a:extLst>
              <a:ext uri="{FF2B5EF4-FFF2-40B4-BE49-F238E27FC236}">
                <a16:creationId xmlns:a16="http://schemas.microsoft.com/office/drawing/2014/main" id="{BDA576EF-C240-3B4E-9EA1-536173E62794}"/>
              </a:ext>
            </a:extLst>
          </p:cNvPr>
          <p:cNvSpPr>
            <a:spLocks noGrp="1"/>
          </p:cNvSpPr>
          <p:nvPr>
            <p:ph idx="1"/>
          </p:nvPr>
        </p:nvSpPr>
        <p:spPr/>
        <p:txBody>
          <a:bodyPr>
            <a:normAutofit/>
          </a:bodyPr>
          <a:lstStyle/>
          <a:p>
            <a:pPr marL="0" indent="0" fontAlgn="base">
              <a:buNone/>
            </a:pPr>
            <a:r>
              <a:rPr lang="en-US" sz="1800" dirty="0"/>
              <a:t>Using a SSL / TLS link between a web browser and a web server, the web browser requires that the server identifies itself using an SSL / TLS certificate. </a:t>
            </a:r>
          </a:p>
          <a:p>
            <a:pPr marL="0" indent="0" fontAlgn="base">
              <a:buNone/>
            </a:pPr>
            <a:r>
              <a:rPr lang="en-US" sz="1800" dirty="0"/>
              <a:t>The browser uses this certificate to verify if it is valid and to trust the web site. The web browser will trust the web server if the certificate of the web site is valid:</a:t>
            </a:r>
          </a:p>
          <a:p>
            <a:pPr fontAlgn="base"/>
            <a:r>
              <a:rPr lang="en-US" sz="1800" dirty="0"/>
              <a:t>The certificate is issued for the website to which the browser is connecting to</a:t>
            </a:r>
          </a:p>
          <a:p>
            <a:pPr fontAlgn="base"/>
            <a:r>
              <a:rPr lang="en-US" sz="1800" dirty="0"/>
              <a:t>The certificate is not expired</a:t>
            </a:r>
          </a:p>
          <a:p>
            <a:pPr fontAlgn="base"/>
            <a:r>
              <a:rPr lang="en-US" sz="1800" dirty="0"/>
              <a:t>The certificate is not revoked</a:t>
            </a:r>
          </a:p>
          <a:p>
            <a:pPr fontAlgn="base"/>
            <a:r>
              <a:rPr lang="en-US" sz="1800" dirty="0"/>
              <a:t>The certificate is signed by a trusted third-party acting as certification agent (CA)</a:t>
            </a:r>
          </a:p>
          <a:p>
            <a:pPr marL="0" indent="0" fontAlgn="base">
              <a:buNone/>
            </a:pPr>
            <a:r>
              <a:rPr lang="en-US" sz="1800" dirty="0"/>
              <a:t>If the certificate is valid, the web browser is ready to start an encrypted connection with the web server; else the web browser warns the visitor that the website is not trusted.</a:t>
            </a:r>
          </a:p>
        </p:txBody>
      </p:sp>
    </p:spTree>
    <p:extLst>
      <p:ext uri="{BB962C8B-B14F-4D97-AF65-F5344CB8AC3E}">
        <p14:creationId xmlns:p14="http://schemas.microsoft.com/office/powerpoint/2010/main" val="690935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89E2C5-66BE-024A-8C6F-3AFE2ACEC475}"/>
              </a:ext>
            </a:extLst>
          </p:cNvPr>
          <p:cNvSpPr>
            <a:spLocks noGrp="1"/>
          </p:cNvSpPr>
          <p:nvPr>
            <p:ph type="title"/>
          </p:nvPr>
        </p:nvSpPr>
        <p:spPr/>
        <p:txBody>
          <a:bodyPr/>
          <a:lstStyle/>
          <a:p>
            <a:r>
              <a:rPr lang="en-US" dirty="0">
                <a:latin typeface="Pebble" panose="020F0703020203020204" pitchFamily="34" charset="0"/>
              </a:rPr>
              <a:t>Certificate</a:t>
            </a:r>
            <a:endParaRPr lang="nb-NO" dirty="0">
              <a:latin typeface="Pebble" panose="020F0703020203020204" pitchFamily="34" charset="0"/>
            </a:endParaRPr>
          </a:p>
        </p:txBody>
      </p:sp>
      <p:pic>
        <p:nvPicPr>
          <p:cNvPr id="2" name="Picture 1">
            <a:extLst>
              <a:ext uri="{FF2B5EF4-FFF2-40B4-BE49-F238E27FC236}">
                <a16:creationId xmlns:a16="http://schemas.microsoft.com/office/drawing/2014/main" id="{A668B6F3-346A-8A45-93F7-626CCC5CCB7E}"/>
              </a:ext>
            </a:extLst>
          </p:cNvPr>
          <p:cNvPicPr>
            <a:picLocks noChangeAspect="1"/>
          </p:cNvPicPr>
          <p:nvPr/>
        </p:nvPicPr>
        <p:blipFill>
          <a:blip r:embed="rId2"/>
          <a:stretch>
            <a:fillRect/>
          </a:stretch>
        </p:blipFill>
        <p:spPr>
          <a:xfrm>
            <a:off x="2201091" y="1460500"/>
            <a:ext cx="8077200" cy="4851400"/>
          </a:xfrm>
          <a:prstGeom prst="rect">
            <a:avLst/>
          </a:prstGeom>
        </p:spPr>
      </p:pic>
    </p:spTree>
    <p:extLst>
      <p:ext uri="{BB962C8B-B14F-4D97-AF65-F5344CB8AC3E}">
        <p14:creationId xmlns:p14="http://schemas.microsoft.com/office/powerpoint/2010/main" val="87158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89E2C5-66BE-024A-8C6F-3AFE2ACEC475}"/>
              </a:ext>
            </a:extLst>
          </p:cNvPr>
          <p:cNvSpPr>
            <a:spLocks noGrp="1"/>
          </p:cNvSpPr>
          <p:nvPr>
            <p:ph type="title"/>
          </p:nvPr>
        </p:nvSpPr>
        <p:spPr/>
        <p:txBody>
          <a:bodyPr/>
          <a:lstStyle/>
          <a:p>
            <a:r>
              <a:rPr lang="en-US" dirty="0">
                <a:latin typeface="Pebble" panose="020F0703020203020204" pitchFamily="34" charset="0"/>
              </a:rPr>
              <a:t>Chain of Trust</a:t>
            </a:r>
            <a:endParaRPr lang="nb-NO" dirty="0">
              <a:latin typeface="Pebble" panose="020F0703020203020204" pitchFamily="34" charset="0"/>
            </a:endParaRPr>
          </a:p>
        </p:txBody>
      </p:sp>
      <p:pic>
        <p:nvPicPr>
          <p:cNvPr id="2" name="Picture 1">
            <a:extLst>
              <a:ext uri="{FF2B5EF4-FFF2-40B4-BE49-F238E27FC236}">
                <a16:creationId xmlns:a16="http://schemas.microsoft.com/office/drawing/2014/main" id="{FD1C6D49-D56A-5846-B5B7-0D15430A4181}"/>
              </a:ext>
            </a:extLst>
          </p:cNvPr>
          <p:cNvPicPr>
            <a:picLocks noChangeAspect="1"/>
          </p:cNvPicPr>
          <p:nvPr/>
        </p:nvPicPr>
        <p:blipFill>
          <a:blip r:embed="rId3"/>
          <a:stretch>
            <a:fillRect/>
          </a:stretch>
        </p:blipFill>
        <p:spPr>
          <a:xfrm>
            <a:off x="2276884" y="1269049"/>
            <a:ext cx="6072825" cy="5219619"/>
          </a:xfrm>
          <a:prstGeom prst="rect">
            <a:avLst/>
          </a:prstGeom>
        </p:spPr>
      </p:pic>
      <p:sp>
        <p:nvSpPr>
          <p:cNvPr id="3" name="Rectangle 2">
            <a:extLst>
              <a:ext uri="{FF2B5EF4-FFF2-40B4-BE49-F238E27FC236}">
                <a16:creationId xmlns:a16="http://schemas.microsoft.com/office/drawing/2014/main" id="{B30A300C-8A3C-6F4E-B092-9B410C2DCDD1}"/>
              </a:ext>
            </a:extLst>
          </p:cNvPr>
          <p:cNvSpPr/>
          <p:nvPr/>
        </p:nvSpPr>
        <p:spPr>
          <a:xfrm>
            <a:off x="9156234" y="6334779"/>
            <a:ext cx="2838534" cy="307777"/>
          </a:xfrm>
          <a:prstGeom prst="rect">
            <a:avLst/>
          </a:prstGeom>
        </p:spPr>
        <p:txBody>
          <a:bodyPr wrap="none">
            <a:spAutoFit/>
          </a:bodyPr>
          <a:lstStyle/>
          <a:p>
            <a:r>
              <a:rPr lang="nb-NO" sz="1400" dirty="0">
                <a:hlinkClick r:id="rId4"/>
              </a:rPr>
              <a:t>https://letsencrypt.org/certificates/</a:t>
            </a:r>
            <a:r>
              <a:rPr lang="nb-NO" sz="1400" dirty="0"/>
              <a:t> </a:t>
            </a:r>
          </a:p>
        </p:txBody>
      </p:sp>
    </p:spTree>
    <p:extLst>
      <p:ext uri="{BB962C8B-B14F-4D97-AF65-F5344CB8AC3E}">
        <p14:creationId xmlns:p14="http://schemas.microsoft.com/office/powerpoint/2010/main" val="3743321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89E2C5-66BE-024A-8C6F-3AFE2ACEC475}"/>
              </a:ext>
            </a:extLst>
          </p:cNvPr>
          <p:cNvSpPr>
            <a:spLocks noGrp="1"/>
          </p:cNvSpPr>
          <p:nvPr>
            <p:ph type="title"/>
          </p:nvPr>
        </p:nvSpPr>
        <p:spPr/>
        <p:txBody>
          <a:bodyPr/>
          <a:lstStyle/>
          <a:p>
            <a:r>
              <a:rPr lang="en-US" dirty="0">
                <a:latin typeface="Pebble" panose="020F0703020203020204" pitchFamily="34" charset="0"/>
              </a:rPr>
              <a:t>Public Key Cryptography Standards</a:t>
            </a:r>
            <a:endParaRPr lang="nb-NO" dirty="0">
              <a:latin typeface="Pebble" panose="020F0703020203020204" pitchFamily="34" charset="0"/>
            </a:endParaRPr>
          </a:p>
        </p:txBody>
      </p:sp>
      <p:sp>
        <p:nvSpPr>
          <p:cNvPr id="12" name="Content Placeholder 11">
            <a:extLst>
              <a:ext uri="{FF2B5EF4-FFF2-40B4-BE49-F238E27FC236}">
                <a16:creationId xmlns:a16="http://schemas.microsoft.com/office/drawing/2014/main" id="{BDA576EF-C240-3B4E-9EA1-536173E62794}"/>
              </a:ext>
            </a:extLst>
          </p:cNvPr>
          <p:cNvSpPr>
            <a:spLocks noGrp="1"/>
          </p:cNvSpPr>
          <p:nvPr>
            <p:ph idx="1"/>
          </p:nvPr>
        </p:nvSpPr>
        <p:spPr/>
        <p:txBody>
          <a:bodyPr>
            <a:normAutofit/>
          </a:bodyPr>
          <a:lstStyle/>
          <a:p>
            <a:pPr fontAlgn="base"/>
            <a:r>
              <a:rPr lang="en-US" sz="1800" dirty="0"/>
              <a:t>PKCS #7</a:t>
            </a:r>
          </a:p>
          <a:p>
            <a:pPr lvl="1" fontAlgn="base"/>
            <a:r>
              <a:rPr lang="en-US" sz="1400" dirty="0"/>
              <a:t>Cryptographic Message Syntax</a:t>
            </a:r>
          </a:p>
          <a:p>
            <a:pPr lvl="1" fontAlgn="base"/>
            <a:r>
              <a:rPr lang="en-US" sz="1400" dirty="0"/>
              <a:t>Certificates</a:t>
            </a:r>
          </a:p>
          <a:p>
            <a:pPr fontAlgn="base"/>
            <a:r>
              <a:rPr lang="en-US" sz="1800" dirty="0"/>
              <a:t>PKCS #10</a:t>
            </a:r>
          </a:p>
          <a:p>
            <a:pPr lvl="1" fontAlgn="base"/>
            <a:r>
              <a:rPr lang="en-US" sz="1400" dirty="0"/>
              <a:t>Certification Request</a:t>
            </a:r>
          </a:p>
          <a:p>
            <a:pPr fontAlgn="base"/>
            <a:r>
              <a:rPr lang="en-US" sz="1800" dirty="0"/>
              <a:t>PKCS #12</a:t>
            </a:r>
          </a:p>
          <a:p>
            <a:pPr lvl="1" fontAlgn="base"/>
            <a:r>
              <a:rPr lang="en-US" sz="1400" dirty="0"/>
              <a:t>Personal Information Exchange Syntax</a:t>
            </a:r>
          </a:p>
          <a:p>
            <a:pPr lvl="1" fontAlgn="base"/>
            <a:r>
              <a:rPr lang="en-US" sz="1400" dirty="0"/>
              <a:t>Private Keys</a:t>
            </a:r>
          </a:p>
          <a:p>
            <a:pPr fontAlgn="base"/>
            <a:r>
              <a:rPr lang="en-US" sz="1800" dirty="0"/>
              <a:t>Common file formats</a:t>
            </a:r>
          </a:p>
        </p:txBody>
      </p:sp>
      <p:pic>
        <p:nvPicPr>
          <p:cNvPr id="2" name="Picture 1">
            <a:extLst>
              <a:ext uri="{FF2B5EF4-FFF2-40B4-BE49-F238E27FC236}">
                <a16:creationId xmlns:a16="http://schemas.microsoft.com/office/drawing/2014/main" id="{DE6A7E29-1D4E-B048-A1C8-323BF187B1B6}"/>
              </a:ext>
            </a:extLst>
          </p:cNvPr>
          <p:cNvPicPr>
            <a:picLocks noChangeAspect="1"/>
          </p:cNvPicPr>
          <p:nvPr/>
        </p:nvPicPr>
        <p:blipFill>
          <a:blip r:embed="rId3"/>
          <a:stretch>
            <a:fillRect/>
          </a:stretch>
        </p:blipFill>
        <p:spPr>
          <a:xfrm>
            <a:off x="4177109" y="4744360"/>
            <a:ext cx="7176691" cy="1567540"/>
          </a:xfrm>
          <a:prstGeom prst="rect">
            <a:avLst/>
          </a:prstGeom>
        </p:spPr>
      </p:pic>
    </p:spTree>
    <p:extLst>
      <p:ext uri="{BB962C8B-B14F-4D97-AF65-F5344CB8AC3E}">
        <p14:creationId xmlns:p14="http://schemas.microsoft.com/office/powerpoint/2010/main" val="1600181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89E2C5-66BE-024A-8C6F-3AFE2ACEC475}"/>
              </a:ext>
            </a:extLst>
          </p:cNvPr>
          <p:cNvSpPr>
            <a:spLocks noGrp="1"/>
          </p:cNvSpPr>
          <p:nvPr>
            <p:ph type="title"/>
          </p:nvPr>
        </p:nvSpPr>
        <p:spPr/>
        <p:txBody>
          <a:bodyPr/>
          <a:lstStyle/>
          <a:p>
            <a:r>
              <a:rPr lang="en-US" dirty="0">
                <a:latin typeface="Pebble" panose="020F0703020203020204" pitchFamily="34" charset="0"/>
              </a:rPr>
              <a:t>Public Key Cryptography Standards</a:t>
            </a:r>
            <a:endParaRPr lang="nb-NO" dirty="0">
              <a:latin typeface="Pebble" panose="020F0703020203020204" pitchFamily="34" charset="0"/>
            </a:endParaRPr>
          </a:p>
        </p:txBody>
      </p:sp>
      <p:sp>
        <p:nvSpPr>
          <p:cNvPr id="12" name="Content Placeholder 11">
            <a:extLst>
              <a:ext uri="{FF2B5EF4-FFF2-40B4-BE49-F238E27FC236}">
                <a16:creationId xmlns:a16="http://schemas.microsoft.com/office/drawing/2014/main" id="{BDA576EF-C240-3B4E-9EA1-536173E62794}"/>
              </a:ext>
            </a:extLst>
          </p:cNvPr>
          <p:cNvSpPr>
            <a:spLocks noGrp="1"/>
          </p:cNvSpPr>
          <p:nvPr>
            <p:ph idx="1"/>
          </p:nvPr>
        </p:nvSpPr>
        <p:spPr/>
        <p:txBody>
          <a:bodyPr>
            <a:normAutofit/>
          </a:bodyPr>
          <a:lstStyle/>
          <a:p>
            <a:pPr fontAlgn="base"/>
            <a:r>
              <a:rPr lang="en-US" sz="1800" dirty="0"/>
              <a:t>PKCS #7</a:t>
            </a:r>
          </a:p>
          <a:p>
            <a:pPr lvl="1" fontAlgn="base"/>
            <a:r>
              <a:rPr lang="en-US" sz="1400" dirty="0"/>
              <a:t>Cryptographic Message Syntax</a:t>
            </a:r>
          </a:p>
          <a:p>
            <a:pPr lvl="1" fontAlgn="base"/>
            <a:r>
              <a:rPr lang="en-US" sz="1400" dirty="0"/>
              <a:t>Certificates</a:t>
            </a:r>
          </a:p>
          <a:p>
            <a:pPr fontAlgn="base"/>
            <a:r>
              <a:rPr lang="en-US" sz="1800" dirty="0"/>
              <a:t>PKCS #10</a:t>
            </a:r>
          </a:p>
          <a:p>
            <a:pPr lvl="1" fontAlgn="base"/>
            <a:r>
              <a:rPr lang="en-US" sz="1400" dirty="0"/>
              <a:t>Certification Request</a:t>
            </a:r>
          </a:p>
          <a:p>
            <a:pPr fontAlgn="base"/>
            <a:r>
              <a:rPr lang="en-US" sz="1800" dirty="0"/>
              <a:t>PKCS #12</a:t>
            </a:r>
          </a:p>
          <a:p>
            <a:pPr lvl="1" fontAlgn="base"/>
            <a:r>
              <a:rPr lang="en-US" sz="1400" dirty="0"/>
              <a:t>Personal Information Exchange Syntax</a:t>
            </a:r>
          </a:p>
          <a:p>
            <a:pPr lvl="1" fontAlgn="base"/>
            <a:r>
              <a:rPr lang="en-US" sz="1400" dirty="0"/>
              <a:t>Private Keys</a:t>
            </a:r>
          </a:p>
          <a:p>
            <a:pPr fontAlgn="base"/>
            <a:r>
              <a:rPr lang="en-US" sz="1800" dirty="0"/>
              <a:t>Common file formats</a:t>
            </a:r>
          </a:p>
        </p:txBody>
      </p:sp>
      <p:pic>
        <p:nvPicPr>
          <p:cNvPr id="3" name="Picture 2">
            <a:extLst>
              <a:ext uri="{FF2B5EF4-FFF2-40B4-BE49-F238E27FC236}">
                <a16:creationId xmlns:a16="http://schemas.microsoft.com/office/drawing/2014/main" id="{4A157ACB-B2F7-8045-9474-60FBDBD7539E}"/>
              </a:ext>
            </a:extLst>
          </p:cNvPr>
          <p:cNvPicPr>
            <a:picLocks noChangeAspect="1"/>
          </p:cNvPicPr>
          <p:nvPr/>
        </p:nvPicPr>
        <p:blipFill>
          <a:blip r:embed="rId3"/>
          <a:stretch>
            <a:fillRect/>
          </a:stretch>
        </p:blipFill>
        <p:spPr>
          <a:xfrm>
            <a:off x="5878284" y="3180617"/>
            <a:ext cx="5780859" cy="3355165"/>
          </a:xfrm>
          <a:prstGeom prst="rect">
            <a:avLst/>
          </a:prstGeom>
        </p:spPr>
      </p:pic>
      <p:sp>
        <p:nvSpPr>
          <p:cNvPr id="4" name="TextBox 3">
            <a:extLst>
              <a:ext uri="{FF2B5EF4-FFF2-40B4-BE49-F238E27FC236}">
                <a16:creationId xmlns:a16="http://schemas.microsoft.com/office/drawing/2014/main" id="{AA540CF7-F93F-3A42-AF8D-AE181259E74E}"/>
              </a:ext>
            </a:extLst>
          </p:cNvPr>
          <p:cNvSpPr txBox="1"/>
          <p:nvPr/>
        </p:nvSpPr>
        <p:spPr>
          <a:xfrm>
            <a:off x="7466016" y="4400999"/>
            <a:ext cx="2605393" cy="338554"/>
          </a:xfrm>
          <a:prstGeom prst="rect">
            <a:avLst/>
          </a:prstGeom>
          <a:noFill/>
        </p:spPr>
        <p:txBody>
          <a:bodyPr wrap="none" rtlCol="0">
            <a:spAutoFit/>
          </a:bodyPr>
          <a:lstStyle/>
          <a:p>
            <a:r>
              <a:rPr lang="en-US" sz="1600" dirty="0"/>
              <a:t>PEM (Privacy Enhanced Mail)</a:t>
            </a:r>
            <a:endParaRPr lang="nb-NO" sz="1600" dirty="0"/>
          </a:p>
        </p:txBody>
      </p:sp>
    </p:spTree>
    <p:extLst>
      <p:ext uri="{BB962C8B-B14F-4D97-AF65-F5344CB8AC3E}">
        <p14:creationId xmlns:p14="http://schemas.microsoft.com/office/powerpoint/2010/main" val="668416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89E2C5-66BE-024A-8C6F-3AFE2ACEC475}"/>
              </a:ext>
            </a:extLst>
          </p:cNvPr>
          <p:cNvSpPr>
            <a:spLocks noGrp="1"/>
          </p:cNvSpPr>
          <p:nvPr>
            <p:ph type="title"/>
          </p:nvPr>
        </p:nvSpPr>
        <p:spPr>
          <a:xfrm>
            <a:off x="679269" y="3304268"/>
            <a:ext cx="10812396" cy="1325563"/>
          </a:xfrm>
        </p:spPr>
        <p:txBody>
          <a:bodyPr/>
          <a:lstStyle/>
          <a:p>
            <a:r>
              <a:rPr lang="en-US" dirty="0" err="1">
                <a:latin typeface="Pebble" panose="020F0703020203020204" pitchFamily="34" charset="0"/>
              </a:rPr>
              <a:t>Openssl</a:t>
            </a:r>
            <a:r>
              <a:rPr lang="en-US" dirty="0">
                <a:latin typeface="Pebble" panose="020F0703020203020204" pitchFamily="34" charset="0"/>
              </a:rPr>
              <a:t> RSA demo</a:t>
            </a:r>
            <a:endParaRPr lang="nb-NO" dirty="0">
              <a:latin typeface="Pebble" panose="020F0703020203020204" pitchFamily="34" charset="0"/>
            </a:endParaRPr>
          </a:p>
        </p:txBody>
      </p:sp>
      <p:pic>
        <p:nvPicPr>
          <p:cNvPr id="2" name="Picture 1">
            <a:extLst>
              <a:ext uri="{FF2B5EF4-FFF2-40B4-BE49-F238E27FC236}">
                <a16:creationId xmlns:a16="http://schemas.microsoft.com/office/drawing/2014/main" id="{9835D331-C7FA-354C-9A43-CCFEA6D083FB}"/>
              </a:ext>
            </a:extLst>
          </p:cNvPr>
          <p:cNvPicPr>
            <a:picLocks noChangeAspect="1"/>
          </p:cNvPicPr>
          <p:nvPr/>
        </p:nvPicPr>
        <p:blipFill>
          <a:blip r:embed="rId3"/>
          <a:stretch>
            <a:fillRect/>
          </a:stretch>
        </p:blipFill>
        <p:spPr>
          <a:xfrm>
            <a:off x="6312303" y="0"/>
            <a:ext cx="5879697" cy="6858000"/>
          </a:xfrm>
          <a:prstGeom prst="rect">
            <a:avLst/>
          </a:prstGeom>
        </p:spPr>
      </p:pic>
    </p:spTree>
    <p:extLst>
      <p:ext uri="{BB962C8B-B14F-4D97-AF65-F5344CB8AC3E}">
        <p14:creationId xmlns:p14="http://schemas.microsoft.com/office/powerpoint/2010/main" val="3255205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89E2C5-66BE-024A-8C6F-3AFE2ACEC475}"/>
              </a:ext>
            </a:extLst>
          </p:cNvPr>
          <p:cNvSpPr>
            <a:spLocks noGrp="1"/>
          </p:cNvSpPr>
          <p:nvPr>
            <p:ph type="title"/>
          </p:nvPr>
        </p:nvSpPr>
        <p:spPr/>
        <p:txBody>
          <a:bodyPr>
            <a:normAutofit/>
          </a:bodyPr>
          <a:lstStyle/>
          <a:p>
            <a:r>
              <a:rPr lang="en-US" sz="3600" b="1" dirty="0">
                <a:latin typeface="Pebble" panose="020F0703020203020204" pitchFamily="34" charset="0"/>
              </a:rPr>
              <a:t>Secure connection using the SSL/TLS certificate</a:t>
            </a:r>
            <a:endParaRPr lang="en-US" sz="3600" dirty="0">
              <a:latin typeface="Pebble" panose="020F0703020203020204" pitchFamily="34" charset="0"/>
            </a:endParaRPr>
          </a:p>
        </p:txBody>
      </p:sp>
      <p:pic>
        <p:nvPicPr>
          <p:cNvPr id="3" name="Picture 2">
            <a:extLst>
              <a:ext uri="{FF2B5EF4-FFF2-40B4-BE49-F238E27FC236}">
                <a16:creationId xmlns:a16="http://schemas.microsoft.com/office/drawing/2014/main" id="{2009D977-5905-774B-958F-22C95971284C}"/>
              </a:ext>
            </a:extLst>
          </p:cNvPr>
          <p:cNvPicPr>
            <a:picLocks noChangeAspect="1"/>
          </p:cNvPicPr>
          <p:nvPr/>
        </p:nvPicPr>
        <p:blipFill>
          <a:blip r:embed="rId2"/>
          <a:stretch>
            <a:fillRect/>
          </a:stretch>
        </p:blipFill>
        <p:spPr>
          <a:xfrm>
            <a:off x="1900689" y="1556385"/>
            <a:ext cx="8390621" cy="4883603"/>
          </a:xfrm>
          <a:prstGeom prst="rect">
            <a:avLst/>
          </a:prstGeom>
        </p:spPr>
      </p:pic>
    </p:spTree>
    <p:extLst>
      <p:ext uri="{BB962C8B-B14F-4D97-AF65-F5344CB8AC3E}">
        <p14:creationId xmlns:p14="http://schemas.microsoft.com/office/powerpoint/2010/main" val="948445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D38E9F4-1CB5-1E4E-9256-A3E9ED26249F}"/>
              </a:ext>
            </a:extLst>
          </p:cNvPr>
          <p:cNvSpPr/>
          <p:nvPr/>
        </p:nvSpPr>
        <p:spPr>
          <a:xfrm>
            <a:off x="6743072" y="384104"/>
            <a:ext cx="1974715" cy="6906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Pebble" panose="020F0703020203020204" pitchFamily="34" charset="0"/>
              </a:rPr>
              <a:t>Cryptology</a:t>
            </a:r>
            <a:endParaRPr lang="nb-NO" dirty="0">
              <a:latin typeface="Pebble" panose="020F0703020203020204" pitchFamily="34" charset="0"/>
            </a:endParaRPr>
          </a:p>
        </p:txBody>
      </p:sp>
      <p:sp>
        <p:nvSpPr>
          <p:cNvPr id="5" name="Rounded Rectangle 4">
            <a:extLst>
              <a:ext uri="{FF2B5EF4-FFF2-40B4-BE49-F238E27FC236}">
                <a16:creationId xmlns:a16="http://schemas.microsoft.com/office/drawing/2014/main" id="{943F4449-5121-5343-8307-FE6CD2117B74}"/>
              </a:ext>
            </a:extLst>
          </p:cNvPr>
          <p:cNvSpPr/>
          <p:nvPr/>
        </p:nvSpPr>
        <p:spPr>
          <a:xfrm>
            <a:off x="3956101" y="1878920"/>
            <a:ext cx="1974715" cy="6906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Pebble" panose="020F0703020203020204" pitchFamily="34" charset="0"/>
              </a:rPr>
              <a:t>Cryptography</a:t>
            </a:r>
            <a:endParaRPr lang="nb-NO" dirty="0">
              <a:latin typeface="Pebble" panose="020F0703020203020204" pitchFamily="34" charset="0"/>
            </a:endParaRPr>
          </a:p>
        </p:txBody>
      </p:sp>
      <p:sp>
        <p:nvSpPr>
          <p:cNvPr id="6" name="Rounded Rectangle 5">
            <a:extLst>
              <a:ext uri="{FF2B5EF4-FFF2-40B4-BE49-F238E27FC236}">
                <a16:creationId xmlns:a16="http://schemas.microsoft.com/office/drawing/2014/main" id="{E3746B20-981F-3B47-9E8D-875F3473BADA}"/>
              </a:ext>
            </a:extLst>
          </p:cNvPr>
          <p:cNvSpPr/>
          <p:nvPr/>
        </p:nvSpPr>
        <p:spPr>
          <a:xfrm>
            <a:off x="9539777" y="1878920"/>
            <a:ext cx="1974715" cy="6906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Pebble" panose="020F0703020203020204" pitchFamily="34" charset="0"/>
              </a:rPr>
              <a:t>Cryptanalysis</a:t>
            </a:r>
            <a:endParaRPr lang="nb-NO" dirty="0">
              <a:latin typeface="Pebble" panose="020F0703020203020204" pitchFamily="34" charset="0"/>
            </a:endParaRPr>
          </a:p>
        </p:txBody>
      </p:sp>
      <p:sp>
        <p:nvSpPr>
          <p:cNvPr id="7" name="Rounded Rectangle 6">
            <a:extLst>
              <a:ext uri="{FF2B5EF4-FFF2-40B4-BE49-F238E27FC236}">
                <a16:creationId xmlns:a16="http://schemas.microsoft.com/office/drawing/2014/main" id="{9610E4DD-A5F9-CA45-B414-8ACA8E2577A4}"/>
              </a:ext>
            </a:extLst>
          </p:cNvPr>
          <p:cNvSpPr/>
          <p:nvPr/>
        </p:nvSpPr>
        <p:spPr>
          <a:xfrm>
            <a:off x="1162641" y="3344554"/>
            <a:ext cx="2334639" cy="3858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Pebble" panose="020F0703020203020204" pitchFamily="34" charset="0"/>
              </a:rPr>
              <a:t>Symmetric Algorithms</a:t>
            </a:r>
            <a:endParaRPr lang="nb-NO" sz="1600" dirty="0">
              <a:latin typeface="Pebble" panose="020F0703020203020204" pitchFamily="34" charset="0"/>
            </a:endParaRPr>
          </a:p>
        </p:txBody>
      </p:sp>
      <p:sp>
        <p:nvSpPr>
          <p:cNvPr id="8" name="Rounded Rectangle 7">
            <a:extLst>
              <a:ext uri="{FF2B5EF4-FFF2-40B4-BE49-F238E27FC236}">
                <a16:creationId xmlns:a16="http://schemas.microsoft.com/office/drawing/2014/main" id="{033B5FBD-B9EC-404B-ACD2-DAB5CE05AE36}"/>
              </a:ext>
            </a:extLst>
          </p:cNvPr>
          <p:cNvSpPr/>
          <p:nvPr/>
        </p:nvSpPr>
        <p:spPr>
          <a:xfrm>
            <a:off x="3742091" y="3344553"/>
            <a:ext cx="2430296" cy="3858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Pebble" panose="020F0703020203020204" pitchFamily="34" charset="0"/>
              </a:rPr>
              <a:t>Asymmetric Algorithms</a:t>
            </a:r>
            <a:endParaRPr lang="nb-NO" sz="1600" dirty="0">
              <a:latin typeface="Pebble" panose="020F0703020203020204" pitchFamily="34" charset="0"/>
            </a:endParaRPr>
          </a:p>
        </p:txBody>
      </p:sp>
      <p:sp>
        <p:nvSpPr>
          <p:cNvPr id="9" name="Rounded Rectangle 8">
            <a:extLst>
              <a:ext uri="{FF2B5EF4-FFF2-40B4-BE49-F238E27FC236}">
                <a16:creationId xmlns:a16="http://schemas.microsoft.com/office/drawing/2014/main" id="{7E6E07BC-F9BD-8945-AAD6-159899E69156}"/>
              </a:ext>
            </a:extLst>
          </p:cNvPr>
          <p:cNvSpPr/>
          <p:nvPr/>
        </p:nvSpPr>
        <p:spPr>
          <a:xfrm>
            <a:off x="6417198" y="3344553"/>
            <a:ext cx="1738012" cy="3858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Pebble" panose="020F0703020203020204" pitchFamily="34" charset="0"/>
              </a:rPr>
              <a:t>Protocols</a:t>
            </a:r>
            <a:endParaRPr lang="nb-NO" dirty="0">
              <a:latin typeface="Pebble" panose="020F0703020203020204" pitchFamily="34" charset="0"/>
            </a:endParaRPr>
          </a:p>
        </p:txBody>
      </p:sp>
      <p:sp>
        <p:nvSpPr>
          <p:cNvPr id="10" name="Rounded Rectangle 9">
            <a:extLst>
              <a:ext uri="{FF2B5EF4-FFF2-40B4-BE49-F238E27FC236}">
                <a16:creationId xmlns:a16="http://schemas.microsoft.com/office/drawing/2014/main" id="{91F6F8AC-E163-CC44-B531-C6D9EA286B88}"/>
              </a:ext>
            </a:extLst>
          </p:cNvPr>
          <p:cNvSpPr/>
          <p:nvPr/>
        </p:nvSpPr>
        <p:spPr>
          <a:xfrm>
            <a:off x="510889" y="4276789"/>
            <a:ext cx="1556428" cy="3858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Pebble" panose="020F0703020203020204" pitchFamily="34" charset="0"/>
              </a:rPr>
              <a:t>Block Ciphers</a:t>
            </a:r>
            <a:endParaRPr lang="nb-NO" sz="1600" dirty="0">
              <a:latin typeface="Pebble" panose="020F0703020203020204" pitchFamily="34" charset="0"/>
            </a:endParaRPr>
          </a:p>
        </p:txBody>
      </p:sp>
      <p:sp>
        <p:nvSpPr>
          <p:cNvPr id="11" name="Rounded Rectangle 10">
            <a:extLst>
              <a:ext uri="{FF2B5EF4-FFF2-40B4-BE49-F238E27FC236}">
                <a16:creationId xmlns:a16="http://schemas.microsoft.com/office/drawing/2014/main" id="{2E78BE68-9D85-6A42-9A98-0EB3642E3E06}"/>
              </a:ext>
            </a:extLst>
          </p:cNvPr>
          <p:cNvSpPr/>
          <p:nvPr/>
        </p:nvSpPr>
        <p:spPr>
          <a:xfrm>
            <a:off x="2339689" y="4276788"/>
            <a:ext cx="1750980" cy="3858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Pebble" panose="020F0703020203020204" pitchFamily="34" charset="0"/>
              </a:rPr>
              <a:t>Stream Ciphers</a:t>
            </a:r>
            <a:endParaRPr lang="nb-NO" sz="1600" dirty="0">
              <a:latin typeface="Pebble" panose="020F0703020203020204" pitchFamily="34" charset="0"/>
            </a:endParaRPr>
          </a:p>
        </p:txBody>
      </p:sp>
      <p:cxnSp>
        <p:nvCxnSpPr>
          <p:cNvPr id="13" name="Elbow Connector 12">
            <a:extLst>
              <a:ext uri="{FF2B5EF4-FFF2-40B4-BE49-F238E27FC236}">
                <a16:creationId xmlns:a16="http://schemas.microsoft.com/office/drawing/2014/main" id="{07C1FD09-8269-0C42-B1D7-8B4CB162A71D}"/>
              </a:ext>
            </a:extLst>
          </p:cNvPr>
          <p:cNvCxnSpPr>
            <a:cxnSpLocks/>
          </p:cNvCxnSpPr>
          <p:nvPr/>
        </p:nvCxnSpPr>
        <p:spPr>
          <a:xfrm rot="5400000" flipH="1" flipV="1">
            <a:off x="7724079" y="-887113"/>
            <a:ext cx="12700" cy="5583676"/>
          </a:xfrm>
          <a:prstGeom prst="bentConnector3">
            <a:avLst>
              <a:gd name="adj1" fmla="val 2719150"/>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4569A48-C703-E446-94E2-D39D05916004}"/>
              </a:ext>
            </a:extLst>
          </p:cNvPr>
          <p:cNvCxnSpPr>
            <a:stCxn id="4" idx="2"/>
          </p:cNvCxnSpPr>
          <p:nvPr/>
        </p:nvCxnSpPr>
        <p:spPr>
          <a:xfrm flipH="1">
            <a:off x="7730429" y="1074768"/>
            <a:ext cx="1" cy="496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B02ED3EF-BC10-FC44-BD31-836EE76A614E}"/>
              </a:ext>
            </a:extLst>
          </p:cNvPr>
          <p:cNvCxnSpPr>
            <a:stCxn id="7" idx="0"/>
            <a:endCxn id="9" idx="0"/>
          </p:cNvCxnSpPr>
          <p:nvPr/>
        </p:nvCxnSpPr>
        <p:spPr>
          <a:xfrm rot="5400000" flipH="1" flipV="1">
            <a:off x="4808082" y="866433"/>
            <a:ext cx="1" cy="4956243"/>
          </a:xfrm>
          <a:prstGeom prst="bentConnector3">
            <a:avLst>
              <a:gd name="adj1" fmla="val 22860100000"/>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36DD0F0-8EBC-0242-A071-892CC90EA5C1}"/>
              </a:ext>
            </a:extLst>
          </p:cNvPr>
          <p:cNvCxnSpPr>
            <a:cxnSpLocks/>
            <a:stCxn id="5" idx="2"/>
            <a:endCxn id="8" idx="0"/>
          </p:cNvCxnSpPr>
          <p:nvPr/>
        </p:nvCxnSpPr>
        <p:spPr>
          <a:xfrm>
            <a:off x="4943459" y="2569584"/>
            <a:ext cx="13780" cy="7749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7C3B48E8-3AC1-9241-8D4E-AD1833CB664A}"/>
              </a:ext>
            </a:extLst>
          </p:cNvPr>
          <p:cNvCxnSpPr>
            <a:stCxn id="10" idx="0"/>
            <a:endCxn id="11" idx="0"/>
          </p:cNvCxnSpPr>
          <p:nvPr/>
        </p:nvCxnSpPr>
        <p:spPr>
          <a:xfrm rot="5400000" flipH="1" flipV="1">
            <a:off x="2252141" y="3313751"/>
            <a:ext cx="1" cy="1926076"/>
          </a:xfrm>
          <a:prstGeom prst="bentConnector3">
            <a:avLst>
              <a:gd name="adj1" fmla="val 22860100000"/>
            </a:avLst>
          </a:prstGeom>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ABE1DD8A-221C-714D-B1BA-1153CB3FE6EB}"/>
              </a:ext>
            </a:extLst>
          </p:cNvPr>
          <p:cNvCxnSpPr>
            <a:stCxn id="7" idx="2"/>
          </p:cNvCxnSpPr>
          <p:nvPr/>
        </p:nvCxnSpPr>
        <p:spPr>
          <a:xfrm rot="5400000">
            <a:off x="2174319" y="3886061"/>
            <a:ext cx="311285"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8649AE6-6572-DE4E-85A1-B6822A153F47}"/>
              </a:ext>
            </a:extLst>
          </p:cNvPr>
          <p:cNvSpPr txBox="1"/>
          <p:nvPr/>
        </p:nvSpPr>
        <p:spPr>
          <a:xfrm>
            <a:off x="640912" y="4662653"/>
            <a:ext cx="1296381" cy="1077218"/>
          </a:xfrm>
          <a:prstGeom prst="rect">
            <a:avLst/>
          </a:prstGeom>
          <a:noFill/>
        </p:spPr>
        <p:txBody>
          <a:bodyPr wrap="none" rtlCol="0">
            <a:spAutoFit/>
          </a:bodyPr>
          <a:lstStyle/>
          <a:p>
            <a:pPr marL="285750" indent="-285750">
              <a:buFont typeface="Arial" panose="020B0604020202020204" pitchFamily="34" charset="0"/>
              <a:buChar char="•"/>
            </a:pPr>
            <a:r>
              <a:rPr lang="en-US" sz="1600" dirty="0"/>
              <a:t>DES/3DES</a:t>
            </a:r>
          </a:p>
          <a:p>
            <a:pPr marL="285750" indent="-285750">
              <a:buFont typeface="Arial" panose="020B0604020202020204" pitchFamily="34" charset="0"/>
              <a:buChar char="•"/>
            </a:pPr>
            <a:r>
              <a:rPr lang="en-US" sz="1600" dirty="0"/>
              <a:t>Blowfish</a:t>
            </a:r>
          </a:p>
          <a:p>
            <a:pPr marL="285750" indent="-285750">
              <a:buFont typeface="Arial" panose="020B0604020202020204" pitchFamily="34" charset="0"/>
              <a:buChar char="•"/>
            </a:pPr>
            <a:r>
              <a:rPr lang="en-US" sz="1600" dirty="0" err="1"/>
              <a:t>Twofish</a:t>
            </a:r>
            <a:endParaRPr lang="en-US" sz="1600" dirty="0"/>
          </a:p>
          <a:p>
            <a:pPr marL="285750" indent="-285750">
              <a:buFont typeface="Arial" panose="020B0604020202020204" pitchFamily="34" charset="0"/>
              <a:buChar char="•"/>
            </a:pPr>
            <a:r>
              <a:rPr lang="en-US" sz="1600" dirty="0"/>
              <a:t>AES</a:t>
            </a:r>
            <a:endParaRPr lang="nb-NO" sz="1600" dirty="0"/>
          </a:p>
        </p:txBody>
      </p:sp>
      <p:sp>
        <p:nvSpPr>
          <p:cNvPr id="19" name="TextBox 18">
            <a:extLst>
              <a:ext uri="{FF2B5EF4-FFF2-40B4-BE49-F238E27FC236}">
                <a16:creationId xmlns:a16="http://schemas.microsoft.com/office/drawing/2014/main" id="{8E2F8B3D-2765-494D-800A-D494B4FD8ABE}"/>
              </a:ext>
            </a:extLst>
          </p:cNvPr>
          <p:cNvSpPr txBox="1"/>
          <p:nvPr/>
        </p:nvSpPr>
        <p:spPr>
          <a:xfrm>
            <a:off x="2445710" y="4678680"/>
            <a:ext cx="1309974" cy="1077218"/>
          </a:xfrm>
          <a:prstGeom prst="rect">
            <a:avLst/>
          </a:prstGeom>
          <a:noFill/>
        </p:spPr>
        <p:txBody>
          <a:bodyPr wrap="none" rtlCol="0">
            <a:spAutoFit/>
          </a:bodyPr>
          <a:lstStyle/>
          <a:p>
            <a:pPr marL="285750" indent="-285750">
              <a:buFont typeface="Arial" panose="020B0604020202020204" pitchFamily="34" charset="0"/>
              <a:buChar char="•"/>
            </a:pPr>
            <a:r>
              <a:rPr lang="en-US" sz="1600" dirty="0"/>
              <a:t>RC4</a:t>
            </a:r>
          </a:p>
          <a:p>
            <a:pPr marL="285750" indent="-285750">
              <a:buFont typeface="Arial" panose="020B0604020202020204" pitchFamily="34" charset="0"/>
              <a:buChar char="•"/>
            </a:pPr>
            <a:r>
              <a:rPr lang="en-US" sz="1600" dirty="0"/>
              <a:t>A5/2</a:t>
            </a:r>
          </a:p>
          <a:p>
            <a:pPr marL="285750" indent="-285750">
              <a:buFont typeface="Arial" panose="020B0604020202020204" pitchFamily="34" charset="0"/>
              <a:buChar char="•"/>
            </a:pPr>
            <a:r>
              <a:rPr lang="en-US" sz="1600" dirty="0"/>
              <a:t>Trivium</a:t>
            </a:r>
          </a:p>
          <a:p>
            <a:pPr marL="285750" indent="-285750">
              <a:buFont typeface="Arial" panose="020B0604020202020204" pitchFamily="34" charset="0"/>
              <a:buChar char="•"/>
            </a:pPr>
            <a:r>
              <a:rPr lang="nb-NO" sz="1600" dirty="0"/>
              <a:t>ChaCha20</a:t>
            </a:r>
          </a:p>
        </p:txBody>
      </p:sp>
      <p:sp>
        <p:nvSpPr>
          <p:cNvPr id="20" name="TextBox 19">
            <a:extLst>
              <a:ext uri="{FF2B5EF4-FFF2-40B4-BE49-F238E27FC236}">
                <a16:creationId xmlns:a16="http://schemas.microsoft.com/office/drawing/2014/main" id="{8451B203-EEC7-FC47-B78D-EC1E396772F0}"/>
              </a:ext>
            </a:extLst>
          </p:cNvPr>
          <p:cNvSpPr txBox="1"/>
          <p:nvPr/>
        </p:nvSpPr>
        <p:spPr>
          <a:xfrm>
            <a:off x="4596811" y="3781036"/>
            <a:ext cx="1019125"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RSA</a:t>
            </a:r>
          </a:p>
          <a:p>
            <a:pPr marL="285750" indent="-285750">
              <a:buFont typeface="Arial" panose="020B0604020202020204" pitchFamily="34" charset="0"/>
              <a:buChar char="•"/>
            </a:pPr>
            <a:r>
              <a:rPr lang="nb-NO" sz="1600" dirty="0"/>
              <a:t>ECDSA</a:t>
            </a:r>
          </a:p>
        </p:txBody>
      </p:sp>
      <p:sp>
        <p:nvSpPr>
          <p:cNvPr id="21" name="TextBox 20">
            <a:extLst>
              <a:ext uri="{FF2B5EF4-FFF2-40B4-BE49-F238E27FC236}">
                <a16:creationId xmlns:a16="http://schemas.microsoft.com/office/drawing/2014/main" id="{190652FF-48B2-6140-B9D7-C7303A9D0A5B}"/>
              </a:ext>
            </a:extLst>
          </p:cNvPr>
          <p:cNvSpPr txBox="1"/>
          <p:nvPr/>
        </p:nvSpPr>
        <p:spPr>
          <a:xfrm>
            <a:off x="6743072" y="3781035"/>
            <a:ext cx="3697679" cy="2092881"/>
          </a:xfrm>
          <a:prstGeom prst="rect">
            <a:avLst/>
          </a:prstGeom>
          <a:noFill/>
        </p:spPr>
        <p:txBody>
          <a:bodyPr wrap="none" rtlCol="0">
            <a:spAutoFit/>
          </a:bodyPr>
          <a:lstStyle/>
          <a:p>
            <a:pPr marL="285750" indent="-285750">
              <a:buFont typeface="Arial" panose="020B0604020202020204" pitchFamily="34" charset="0"/>
              <a:buChar char="•"/>
            </a:pPr>
            <a:r>
              <a:rPr lang="en-US" sz="1600" dirty="0"/>
              <a:t>Digital signatures</a:t>
            </a:r>
          </a:p>
          <a:p>
            <a:pPr marL="742950" lvl="1" indent="-285750">
              <a:buFont typeface="Arial" panose="020B0604020202020204" pitchFamily="34" charset="0"/>
              <a:buChar char="•"/>
            </a:pPr>
            <a:r>
              <a:rPr lang="en-US" sz="1600" dirty="0"/>
              <a:t>RSA, </a:t>
            </a:r>
            <a:r>
              <a:rPr lang="en-US" sz="1600" dirty="0" err="1"/>
              <a:t>ElGamal</a:t>
            </a:r>
            <a:endParaRPr lang="en-US" sz="1600" dirty="0"/>
          </a:p>
          <a:p>
            <a:pPr marL="285750" indent="-285750">
              <a:buFont typeface="Arial" panose="020B0604020202020204" pitchFamily="34" charset="0"/>
              <a:buChar char="•"/>
            </a:pPr>
            <a:r>
              <a:rPr lang="en-US" sz="1600" dirty="0"/>
              <a:t>Hash Functions</a:t>
            </a:r>
          </a:p>
          <a:p>
            <a:pPr marL="742950" lvl="1" indent="-285750">
              <a:buFont typeface="Arial" panose="020B0604020202020204" pitchFamily="34" charset="0"/>
              <a:buChar char="•"/>
            </a:pPr>
            <a:r>
              <a:rPr lang="en-US" sz="1600" dirty="0"/>
              <a:t>MD5, SHA-1, SHA2</a:t>
            </a:r>
          </a:p>
          <a:p>
            <a:pPr marL="285750" indent="-285750">
              <a:buFont typeface="Arial" panose="020B0604020202020204" pitchFamily="34" charset="0"/>
              <a:buChar char="•"/>
            </a:pPr>
            <a:r>
              <a:rPr lang="en-US" sz="1600" dirty="0"/>
              <a:t>Message Authentication Codes (MACs)</a:t>
            </a:r>
          </a:p>
          <a:p>
            <a:pPr marL="742950" lvl="1" indent="-285750">
              <a:buFont typeface="Arial" panose="020B0604020202020204" pitchFamily="34" charset="0"/>
              <a:buChar char="•"/>
            </a:pPr>
            <a:r>
              <a:rPr lang="en-US" sz="1600" dirty="0"/>
              <a:t>HMAC</a:t>
            </a:r>
          </a:p>
          <a:p>
            <a:pPr marL="285750" indent="-285750">
              <a:buFont typeface="Arial" panose="020B0604020202020204" pitchFamily="34" charset="0"/>
              <a:buChar char="•"/>
            </a:pPr>
            <a:r>
              <a:rPr lang="en-US" sz="1600" dirty="0"/>
              <a:t>Key Establishment</a:t>
            </a:r>
          </a:p>
          <a:p>
            <a:pPr marL="742950" lvl="1" indent="-285750">
              <a:buFont typeface="Arial" panose="020B0604020202020204" pitchFamily="34" charset="0"/>
              <a:buChar char="•"/>
            </a:pPr>
            <a:r>
              <a:rPr lang="en-US" sz="1600" dirty="0"/>
              <a:t>Diffie-Hellman key exchange</a:t>
            </a:r>
          </a:p>
        </p:txBody>
      </p:sp>
    </p:spTree>
    <p:extLst>
      <p:ext uri="{BB962C8B-B14F-4D97-AF65-F5344CB8AC3E}">
        <p14:creationId xmlns:p14="http://schemas.microsoft.com/office/powerpoint/2010/main" val="3101030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89E2C5-66BE-024A-8C6F-3AFE2ACEC475}"/>
              </a:ext>
            </a:extLst>
          </p:cNvPr>
          <p:cNvSpPr>
            <a:spLocks noGrp="1"/>
          </p:cNvSpPr>
          <p:nvPr>
            <p:ph type="title"/>
          </p:nvPr>
        </p:nvSpPr>
        <p:spPr/>
        <p:txBody>
          <a:bodyPr/>
          <a:lstStyle/>
          <a:p>
            <a:r>
              <a:rPr lang="en-US" dirty="0">
                <a:latin typeface="Pebble" panose="020F0703020203020204" pitchFamily="34" charset="0"/>
              </a:rPr>
              <a:t>HTTPS </a:t>
            </a:r>
            <a:endParaRPr lang="nb-NO" dirty="0">
              <a:latin typeface="Pebble" panose="020F0703020203020204" pitchFamily="34" charset="0"/>
            </a:endParaRPr>
          </a:p>
        </p:txBody>
      </p:sp>
      <p:sp>
        <p:nvSpPr>
          <p:cNvPr id="12" name="Content Placeholder 11">
            <a:extLst>
              <a:ext uri="{FF2B5EF4-FFF2-40B4-BE49-F238E27FC236}">
                <a16:creationId xmlns:a16="http://schemas.microsoft.com/office/drawing/2014/main" id="{BDA576EF-C240-3B4E-9EA1-536173E62794}"/>
              </a:ext>
            </a:extLst>
          </p:cNvPr>
          <p:cNvSpPr>
            <a:spLocks noGrp="1"/>
          </p:cNvSpPr>
          <p:nvPr>
            <p:ph idx="1"/>
          </p:nvPr>
        </p:nvSpPr>
        <p:spPr/>
        <p:txBody>
          <a:bodyPr>
            <a:normAutofit/>
          </a:bodyPr>
          <a:lstStyle/>
          <a:p>
            <a:pPr marL="0" indent="0">
              <a:buNone/>
            </a:pPr>
            <a:endParaRPr lang="nb-NO" dirty="0"/>
          </a:p>
          <a:p>
            <a:pPr marL="0" indent="0">
              <a:buNone/>
            </a:pPr>
            <a:endParaRPr lang="nb-NO" dirty="0"/>
          </a:p>
          <a:p>
            <a:pPr marL="0" indent="0">
              <a:buNone/>
            </a:pPr>
            <a:endParaRPr lang="nb-NO" dirty="0"/>
          </a:p>
          <a:p>
            <a:pPr marL="0" indent="0" algn="ctr">
              <a:buNone/>
            </a:pPr>
            <a:endParaRPr lang="nb-NO" dirty="0"/>
          </a:p>
          <a:p>
            <a:pPr marL="0" indent="0" algn="ctr">
              <a:buNone/>
            </a:pPr>
            <a:endParaRPr lang="en-US" sz="1800" dirty="0">
              <a:ea typeface="Palatino" pitchFamily="2" charset="77"/>
            </a:endParaRPr>
          </a:p>
        </p:txBody>
      </p:sp>
      <p:sp>
        <p:nvSpPr>
          <p:cNvPr id="2" name="Rectangle 1">
            <a:extLst>
              <a:ext uri="{FF2B5EF4-FFF2-40B4-BE49-F238E27FC236}">
                <a16:creationId xmlns:a16="http://schemas.microsoft.com/office/drawing/2014/main" id="{B7153914-3CCC-154D-A959-5574AC6BF3EE}"/>
              </a:ext>
            </a:extLst>
          </p:cNvPr>
          <p:cNvSpPr/>
          <p:nvPr/>
        </p:nvSpPr>
        <p:spPr>
          <a:xfrm>
            <a:off x="1648097" y="2091826"/>
            <a:ext cx="8921931" cy="13193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[SSL/TLS]_[key exchange]_[</a:t>
            </a:r>
            <a:r>
              <a:rPr lang="en-US" b="1" dirty="0" err="1"/>
              <a:t>authentication_key</a:t>
            </a:r>
            <a:r>
              <a:rPr lang="en-US" b="1" dirty="0"/>
              <a:t>]_WITH_[block cipher]_[authentication hash]</a:t>
            </a:r>
          </a:p>
        </p:txBody>
      </p:sp>
      <p:cxnSp>
        <p:nvCxnSpPr>
          <p:cNvPr id="4" name="Straight Arrow Connector 3">
            <a:extLst>
              <a:ext uri="{FF2B5EF4-FFF2-40B4-BE49-F238E27FC236}">
                <a16:creationId xmlns:a16="http://schemas.microsoft.com/office/drawing/2014/main" id="{AB87C7E5-0612-AA47-BC1A-705AB7F112D1}"/>
              </a:ext>
            </a:extLst>
          </p:cNvPr>
          <p:cNvCxnSpPr>
            <a:cxnSpLocks/>
          </p:cNvCxnSpPr>
          <p:nvPr/>
        </p:nvCxnSpPr>
        <p:spPr>
          <a:xfrm>
            <a:off x="3431176" y="2947443"/>
            <a:ext cx="957944" cy="1304699"/>
          </a:xfrm>
          <a:prstGeom prst="straightConnector1">
            <a:avLst/>
          </a:prstGeom>
          <a:ln w="25400">
            <a:solidFill>
              <a:srgbClr val="92D050"/>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4265FC1-A804-714F-A58B-F158FC4E9D46}"/>
              </a:ext>
            </a:extLst>
          </p:cNvPr>
          <p:cNvSpPr txBox="1"/>
          <p:nvPr/>
        </p:nvSpPr>
        <p:spPr>
          <a:xfrm>
            <a:off x="3622484" y="4252142"/>
            <a:ext cx="4973156" cy="369332"/>
          </a:xfrm>
          <a:prstGeom prst="rect">
            <a:avLst/>
          </a:prstGeom>
          <a:noFill/>
        </p:spPr>
        <p:txBody>
          <a:bodyPr wrap="none" rtlCol="0">
            <a:spAutoFit/>
          </a:bodyPr>
          <a:lstStyle/>
          <a:p>
            <a:r>
              <a:rPr lang="nb-NO" dirty="0"/>
              <a:t>TLS_ECDHE_ECDSA_WITH_AES_128_GCM_SHA256</a:t>
            </a:r>
          </a:p>
        </p:txBody>
      </p:sp>
      <p:cxnSp>
        <p:nvCxnSpPr>
          <p:cNvPr id="13" name="Straight Arrow Connector 12">
            <a:extLst>
              <a:ext uri="{FF2B5EF4-FFF2-40B4-BE49-F238E27FC236}">
                <a16:creationId xmlns:a16="http://schemas.microsoft.com/office/drawing/2014/main" id="{1259DDE4-D561-004B-80DC-C77E9600BA5A}"/>
              </a:ext>
            </a:extLst>
          </p:cNvPr>
          <p:cNvCxnSpPr>
            <a:cxnSpLocks/>
          </p:cNvCxnSpPr>
          <p:nvPr/>
        </p:nvCxnSpPr>
        <p:spPr>
          <a:xfrm flipH="1">
            <a:off x="5185954" y="2876936"/>
            <a:ext cx="121920" cy="1375206"/>
          </a:xfrm>
          <a:prstGeom prst="straightConnector1">
            <a:avLst/>
          </a:prstGeom>
          <a:ln w="25400">
            <a:solidFill>
              <a:srgbClr val="92D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Frame 15">
            <a:extLst>
              <a:ext uri="{FF2B5EF4-FFF2-40B4-BE49-F238E27FC236}">
                <a16:creationId xmlns:a16="http://schemas.microsoft.com/office/drawing/2014/main" id="{A7784C8F-889C-A84C-96D6-46B18807B8E9}"/>
              </a:ext>
            </a:extLst>
          </p:cNvPr>
          <p:cNvSpPr/>
          <p:nvPr/>
        </p:nvSpPr>
        <p:spPr>
          <a:xfrm>
            <a:off x="6217920" y="4252142"/>
            <a:ext cx="1423852" cy="369332"/>
          </a:xfrm>
          <a:prstGeom prst="frame">
            <a:avLst>
              <a:gd name="adj1" fmla="val 0"/>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cxnSp>
        <p:nvCxnSpPr>
          <p:cNvPr id="17" name="Straight Arrow Connector 16">
            <a:extLst>
              <a:ext uri="{FF2B5EF4-FFF2-40B4-BE49-F238E27FC236}">
                <a16:creationId xmlns:a16="http://schemas.microsoft.com/office/drawing/2014/main" id="{CFE26E79-CF85-4041-8959-E95C9AB9EFC3}"/>
              </a:ext>
            </a:extLst>
          </p:cNvPr>
          <p:cNvCxnSpPr>
            <a:cxnSpLocks/>
          </p:cNvCxnSpPr>
          <p:nvPr/>
        </p:nvCxnSpPr>
        <p:spPr>
          <a:xfrm flipH="1">
            <a:off x="7396842" y="2876936"/>
            <a:ext cx="121920" cy="1375206"/>
          </a:xfrm>
          <a:prstGeom prst="straightConnector1">
            <a:avLst/>
          </a:prstGeom>
          <a:ln w="25400">
            <a:solidFill>
              <a:srgbClr val="92D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9E779C-8A87-0F44-8C52-723DE9A3A86C}"/>
              </a:ext>
            </a:extLst>
          </p:cNvPr>
          <p:cNvCxnSpPr>
            <a:cxnSpLocks/>
          </p:cNvCxnSpPr>
          <p:nvPr/>
        </p:nvCxnSpPr>
        <p:spPr>
          <a:xfrm flipH="1">
            <a:off x="8190412" y="2815250"/>
            <a:ext cx="1191440" cy="1436892"/>
          </a:xfrm>
          <a:prstGeom prst="straightConnector1">
            <a:avLst/>
          </a:prstGeom>
          <a:ln w="25400">
            <a:solidFill>
              <a:srgbClr val="92D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Frame 20">
            <a:extLst>
              <a:ext uri="{FF2B5EF4-FFF2-40B4-BE49-F238E27FC236}">
                <a16:creationId xmlns:a16="http://schemas.microsoft.com/office/drawing/2014/main" id="{423FFC63-078F-5947-AAA6-FE54E74F1D87}"/>
              </a:ext>
            </a:extLst>
          </p:cNvPr>
          <p:cNvSpPr/>
          <p:nvPr/>
        </p:nvSpPr>
        <p:spPr>
          <a:xfrm>
            <a:off x="7720428" y="4252142"/>
            <a:ext cx="831390" cy="369332"/>
          </a:xfrm>
          <a:prstGeom prst="frame">
            <a:avLst>
              <a:gd name="adj1" fmla="val 0"/>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
        <p:nvSpPr>
          <p:cNvPr id="22" name="Frame 21">
            <a:extLst>
              <a:ext uri="{FF2B5EF4-FFF2-40B4-BE49-F238E27FC236}">
                <a16:creationId xmlns:a16="http://schemas.microsoft.com/office/drawing/2014/main" id="{52629D89-C1AD-8C42-857B-F0F28F29B359}"/>
              </a:ext>
            </a:extLst>
          </p:cNvPr>
          <p:cNvSpPr/>
          <p:nvPr/>
        </p:nvSpPr>
        <p:spPr>
          <a:xfrm>
            <a:off x="4854824" y="4252142"/>
            <a:ext cx="662259" cy="369332"/>
          </a:xfrm>
          <a:prstGeom prst="frame">
            <a:avLst>
              <a:gd name="adj1" fmla="val 0"/>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
        <p:nvSpPr>
          <p:cNvPr id="23" name="Frame 22">
            <a:extLst>
              <a:ext uri="{FF2B5EF4-FFF2-40B4-BE49-F238E27FC236}">
                <a16:creationId xmlns:a16="http://schemas.microsoft.com/office/drawing/2014/main" id="{36B99BF3-06F9-164D-8607-0A8ABB41C999}"/>
              </a:ext>
            </a:extLst>
          </p:cNvPr>
          <p:cNvSpPr/>
          <p:nvPr/>
        </p:nvSpPr>
        <p:spPr>
          <a:xfrm>
            <a:off x="4113909" y="4266792"/>
            <a:ext cx="662259" cy="369332"/>
          </a:xfrm>
          <a:prstGeom prst="frame">
            <a:avLst>
              <a:gd name="adj1" fmla="val 0"/>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Tree>
    <p:extLst>
      <p:ext uri="{BB962C8B-B14F-4D97-AF65-F5344CB8AC3E}">
        <p14:creationId xmlns:p14="http://schemas.microsoft.com/office/powerpoint/2010/main" val="3179154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C26EE0-6C77-0D4F-AA43-7B9082A50EC6}"/>
              </a:ext>
            </a:extLst>
          </p:cNvPr>
          <p:cNvSpPr>
            <a:spLocks noGrp="1"/>
          </p:cNvSpPr>
          <p:nvPr>
            <p:ph type="title"/>
          </p:nvPr>
        </p:nvSpPr>
        <p:spPr/>
        <p:txBody>
          <a:bodyPr/>
          <a:lstStyle/>
          <a:p>
            <a:r>
              <a:rPr lang="en-US" dirty="0">
                <a:latin typeface="Pebble" panose="020F0703020203020204" pitchFamily="34" charset="0"/>
              </a:rPr>
              <a:t>Where do we have crypto?</a:t>
            </a:r>
            <a:endParaRPr lang="nb-NO" dirty="0"/>
          </a:p>
        </p:txBody>
      </p:sp>
    </p:spTree>
    <p:extLst>
      <p:ext uri="{BB962C8B-B14F-4D97-AF65-F5344CB8AC3E}">
        <p14:creationId xmlns:p14="http://schemas.microsoft.com/office/powerpoint/2010/main" val="3312651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89E2C5-66BE-024A-8C6F-3AFE2ACEC475}"/>
              </a:ext>
            </a:extLst>
          </p:cNvPr>
          <p:cNvSpPr>
            <a:spLocks noGrp="1"/>
          </p:cNvSpPr>
          <p:nvPr>
            <p:ph type="title"/>
          </p:nvPr>
        </p:nvSpPr>
        <p:spPr/>
        <p:txBody>
          <a:bodyPr/>
          <a:lstStyle/>
          <a:p>
            <a:r>
              <a:rPr lang="en-US" dirty="0">
                <a:latin typeface="Pebble" panose="020F0703020203020204" pitchFamily="34" charset="0"/>
              </a:rPr>
              <a:t>Protocols</a:t>
            </a:r>
            <a:endParaRPr lang="nb-NO" dirty="0">
              <a:latin typeface="Pebble" panose="020F0703020203020204" pitchFamily="34" charset="0"/>
            </a:endParaRPr>
          </a:p>
        </p:txBody>
      </p:sp>
      <p:sp>
        <p:nvSpPr>
          <p:cNvPr id="12" name="Content Placeholder 11">
            <a:extLst>
              <a:ext uri="{FF2B5EF4-FFF2-40B4-BE49-F238E27FC236}">
                <a16:creationId xmlns:a16="http://schemas.microsoft.com/office/drawing/2014/main" id="{BDA576EF-C240-3B4E-9EA1-536173E62794}"/>
              </a:ext>
            </a:extLst>
          </p:cNvPr>
          <p:cNvSpPr>
            <a:spLocks noGrp="1"/>
          </p:cNvSpPr>
          <p:nvPr>
            <p:ph idx="1"/>
          </p:nvPr>
        </p:nvSpPr>
        <p:spPr/>
        <p:txBody>
          <a:bodyPr>
            <a:normAutofit/>
          </a:bodyPr>
          <a:lstStyle/>
          <a:p>
            <a:pPr marL="0" indent="0">
              <a:buNone/>
            </a:pPr>
            <a:r>
              <a:rPr lang="en-US" sz="1800" dirty="0">
                <a:ea typeface="Palatino" pitchFamily="2" charset="77"/>
              </a:rPr>
              <a:t>There are five protocols in the SSL/TLS family: SSL v2, SSL v3, TLS v1.0, TLS v1.1, and TLS v1.2:</a:t>
            </a:r>
          </a:p>
          <a:p>
            <a:r>
              <a:rPr lang="en-US" sz="1800" dirty="0">
                <a:ea typeface="Palatino" pitchFamily="2" charset="77"/>
              </a:rPr>
              <a:t>SSL v2 is insecure and must not be used. This protocol version is so bad that it can be used to attack RSA keys and sites with the same name even if they are on an entirely different servers (the DROWN attack).</a:t>
            </a:r>
          </a:p>
          <a:p>
            <a:r>
              <a:rPr lang="en-US" sz="1800" dirty="0">
                <a:ea typeface="Palatino" pitchFamily="2" charset="77"/>
              </a:rPr>
              <a:t>SSL v3 is insecure when used with HTTP (the POODLE attack) and weak when used with other protocols. It’s also obsolete and shouldn’t be used.</a:t>
            </a:r>
          </a:p>
          <a:p>
            <a:r>
              <a:rPr lang="en-US" sz="1800" dirty="0">
                <a:ea typeface="Palatino" pitchFamily="2" charset="77"/>
              </a:rPr>
              <a:t>TLS v1.0 is also a legacy protocol that shouldn't be used, but it's typically still necessary in practice. Its major weakness (BEAST) has been mitigated in modern browsers, but other problems remain.</a:t>
            </a:r>
          </a:p>
          <a:p>
            <a:r>
              <a:rPr lang="en-US" sz="1800" dirty="0">
                <a:ea typeface="Palatino" pitchFamily="2" charset="77"/>
              </a:rPr>
              <a:t>TLS v1.1 and v1.2 are both without known security issues, but only v1.2 provides modern cryptographic algorithms.</a:t>
            </a:r>
          </a:p>
          <a:p>
            <a:pPr marL="0" indent="0">
              <a:buNone/>
            </a:pPr>
            <a:endParaRPr lang="en-US" sz="1800" dirty="0">
              <a:ea typeface="Palatino" pitchFamily="2" charset="77"/>
            </a:endParaRPr>
          </a:p>
          <a:p>
            <a:pPr marL="0" indent="0">
              <a:buNone/>
            </a:pPr>
            <a:r>
              <a:rPr lang="en-US" sz="1800" dirty="0">
                <a:ea typeface="Palatino" pitchFamily="2" charset="77"/>
              </a:rPr>
              <a:t>TLS v1.2 should be your main protocol because it's the only version that offers modern authenticated encryption (also known as AEAD). If you don't support TLS v1.2 today, your security is lacking.</a:t>
            </a:r>
          </a:p>
          <a:p>
            <a:endParaRPr lang="en-US" sz="1800" dirty="0">
              <a:ea typeface="Palatino" pitchFamily="2" charset="77"/>
            </a:endParaRPr>
          </a:p>
        </p:txBody>
      </p:sp>
    </p:spTree>
    <p:extLst>
      <p:ext uri="{BB962C8B-B14F-4D97-AF65-F5344CB8AC3E}">
        <p14:creationId xmlns:p14="http://schemas.microsoft.com/office/powerpoint/2010/main" val="1294466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89E2C5-66BE-024A-8C6F-3AFE2ACEC475}"/>
              </a:ext>
            </a:extLst>
          </p:cNvPr>
          <p:cNvSpPr>
            <a:spLocks noGrp="1"/>
          </p:cNvSpPr>
          <p:nvPr>
            <p:ph type="title"/>
          </p:nvPr>
        </p:nvSpPr>
        <p:spPr/>
        <p:txBody>
          <a:bodyPr/>
          <a:lstStyle/>
          <a:p>
            <a:r>
              <a:rPr lang="en-US" dirty="0">
                <a:latin typeface="Pebble" panose="020F0703020203020204" pitchFamily="34" charset="0"/>
              </a:rPr>
              <a:t>Key exchange</a:t>
            </a:r>
            <a:endParaRPr lang="nb-NO" dirty="0">
              <a:latin typeface="Pebble" panose="020F0703020203020204" pitchFamily="34" charset="0"/>
            </a:endParaRPr>
          </a:p>
        </p:txBody>
      </p:sp>
      <p:sp>
        <p:nvSpPr>
          <p:cNvPr id="12" name="Content Placeholder 11">
            <a:extLst>
              <a:ext uri="{FF2B5EF4-FFF2-40B4-BE49-F238E27FC236}">
                <a16:creationId xmlns:a16="http://schemas.microsoft.com/office/drawing/2014/main" id="{BDA576EF-C240-3B4E-9EA1-536173E62794}"/>
              </a:ext>
            </a:extLst>
          </p:cNvPr>
          <p:cNvSpPr>
            <a:spLocks noGrp="1"/>
          </p:cNvSpPr>
          <p:nvPr>
            <p:ph idx="1"/>
          </p:nvPr>
        </p:nvSpPr>
        <p:spPr/>
        <p:txBody>
          <a:bodyPr>
            <a:normAutofit/>
          </a:bodyPr>
          <a:lstStyle/>
          <a:p>
            <a:pPr algn="just"/>
            <a:r>
              <a:rPr lang="en-US" sz="1800" dirty="0"/>
              <a:t>For the key exchange typically choice is between the classic ephemeral </a:t>
            </a:r>
            <a:r>
              <a:rPr lang="en-US" sz="1800" b="1" dirty="0"/>
              <a:t>Diffie-Hellman key exchange (DHE)</a:t>
            </a:r>
            <a:r>
              <a:rPr lang="en-US" sz="1800" dirty="0"/>
              <a:t> and its </a:t>
            </a:r>
            <a:r>
              <a:rPr lang="en-US" sz="1800" b="1" dirty="0"/>
              <a:t>elliptic curve variant, ECDHE</a:t>
            </a:r>
            <a:r>
              <a:rPr lang="en-US" sz="1800" dirty="0"/>
              <a:t>. </a:t>
            </a:r>
          </a:p>
          <a:p>
            <a:pPr marL="0" indent="0" algn="just">
              <a:buNone/>
            </a:pPr>
            <a:endParaRPr lang="en-US" sz="1800" dirty="0"/>
          </a:p>
          <a:p>
            <a:pPr algn="just"/>
            <a:r>
              <a:rPr lang="en-US" sz="1800" dirty="0"/>
              <a:t>There are other key exchange algorithms, but they're generally insecure in one way or another. The RSA key exchange is still very popular, but it doesn't provide forward secrecy.</a:t>
            </a:r>
          </a:p>
          <a:p>
            <a:pPr marL="0" indent="0" algn="just">
              <a:buNone/>
            </a:pPr>
            <a:endParaRPr lang="en-US" sz="1800" dirty="0"/>
          </a:p>
          <a:p>
            <a:pPr algn="just"/>
            <a:r>
              <a:rPr lang="en-US" sz="1800" b="1" dirty="0">
                <a:ea typeface="Palatino" pitchFamily="2" charset="77"/>
              </a:rPr>
              <a:t>Use Forward Secrecy (perfect forward secrecy) </a:t>
            </a:r>
            <a:r>
              <a:rPr lang="en-US" sz="1800" dirty="0">
                <a:ea typeface="Palatino" pitchFamily="2" charset="77"/>
              </a:rPr>
              <a:t>- is a protocol feature that enables secure conversations that are not dependent on the server’s private key. To enable PFS, the client and the server have to be capable of using a cipher suite that </a:t>
            </a:r>
            <a:r>
              <a:rPr lang="en-US" sz="1800" dirty="0" err="1">
                <a:ea typeface="Palatino" pitchFamily="2" charset="77"/>
              </a:rPr>
              <a:t>utilises</a:t>
            </a:r>
            <a:r>
              <a:rPr lang="en-US" sz="1800" dirty="0">
                <a:ea typeface="Palatino" pitchFamily="2" charset="77"/>
              </a:rPr>
              <a:t> the </a:t>
            </a:r>
            <a:r>
              <a:rPr lang="en-US" sz="1800" i="1" dirty="0">
                <a:ea typeface="Palatino" pitchFamily="2" charset="77"/>
              </a:rPr>
              <a:t>Diffie-Hellman key exchange</a:t>
            </a:r>
            <a:r>
              <a:rPr lang="en-US" sz="1800" dirty="0">
                <a:ea typeface="Palatino" pitchFamily="2" charset="77"/>
              </a:rPr>
              <a:t>. Importantly, the key exchange has to be </a:t>
            </a:r>
            <a:r>
              <a:rPr lang="en-US" sz="1800" i="1" dirty="0">
                <a:ea typeface="Palatino" pitchFamily="2" charset="77"/>
              </a:rPr>
              <a:t>ephemeral</a:t>
            </a:r>
            <a:r>
              <a:rPr lang="en-US" sz="1800" dirty="0">
                <a:ea typeface="Palatino" pitchFamily="2" charset="77"/>
              </a:rPr>
              <a:t>. This means that the client and the server will generate a new set of Diffie-Hellman parameters for each session. These parameters can never be re-used and should never be stored, the ephemeral part, and that's what offers the protection going forwards.  </a:t>
            </a:r>
          </a:p>
          <a:p>
            <a:pPr algn="just"/>
            <a:endParaRPr lang="en-US" sz="1800" dirty="0">
              <a:ea typeface="Palatino" pitchFamily="2" charset="77"/>
            </a:endParaRPr>
          </a:p>
        </p:txBody>
      </p:sp>
    </p:spTree>
    <p:extLst>
      <p:ext uri="{BB962C8B-B14F-4D97-AF65-F5344CB8AC3E}">
        <p14:creationId xmlns:p14="http://schemas.microsoft.com/office/powerpoint/2010/main" val="3925175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89E2C5-66BE-024A-8C6F-3AFE2ACEC475}"/>
              </a:ext>
            </a:extLst>
          </p:cNvPr>
          <p:cNvSpPr>
            <a:spLocks noGrp="1"/>
          </p:cNvSpPr>
          <p:nvPr>
            <p:ph type="title"/>
          </p:nvPr>
        </p:nvSpPr>
        <p:spPr/>
        <p:txBody>
          <a:bodyPr/>
          <a:lstStyle/>
          <a:p>
            <a:r>
              <a:rPr lang="en-US" dirty="0">
                <a:latin typeface="Pebble" panose="020F0703020203020204" pitchFamily="34" charset="0"/>
              </a:rPr>
              <a:t>Key exchange – best practice</a:t>
            </a:r>
            <a:endParaRPr lang="nb-NO" dirty="0">
              <a:latin typeface="Pebble" panose="020F0703020203020204" pitchFamily="34" charset="0"/>
            </a:endParaRPr>
          </a:p>
        </p:txBody>
      </p:sp>
      <p:sp>
        <p:nvSpPr>
          <p:cNvPr id="12" name="Content Placeholder 11">
            <a:extLst>
              <a:ext uri="{FF2B5EF4-FFF2-40B4-BE49-F238E27FC236}">
                <a16:creationId xmlns:a16="http://schemas.microsoft.com/office/drawing/2014/main" id="{BDA576EF-C240-3B4E-9EA1-536173E62794}"/>
              </a:ext>
            </a:extLst>
          </p:cNvPr>
          <p:cNvSpPr>
            <a:spLocks noGrp="1"/>
          </p:cNvSpPr>
          <p:nvPr>
            <p:ph idx="1"/>
          </p:nvPr>
        </p:nvSpPr>
        <p:spPr/>
        <p:txBody>
          <a:bodyPr>
            <a:normAutofit/>
          </a:bodyPr>
          <a:lstStyle/>
          <a:p>
            <a:pPr algn="just"/>
            <a:endParaRPr lang="en-US" sz="1800" dirty="0">
              <a:ea typeface="Palatino" pitchFamily="2" charset="77"/>
            </a:endParaRPr>
          </a:p>
          <a:p>
            <a:pPr algn="just"/>
            <a:endParaRPr lang="en-US" sz="1800" dirty="0"/>
          </a:p>
          <a:p>
            <a:pPr algn="just"/>
            <a:endParaRPr lang="en-US" sz="1800" dirty="0"/>
          </a:p>
          <a:p>
            <a:pPr algn="just"/>
            <a:endParaRPr lang="en-US" sz="1800" dirty="0"/>
          </a:p>
          <a:p>
            <a:pPr algn="just"/>
            <a:endParaRPr lang="en-US" sz="1800" dirty="0"/>
          </a:p>
          <a:p>
            <a:pPr algn="just"/>
            <a:endParaRPr lang="en-US" sz="1800" dirty="0"/>
          </a:p>
          <a:p>
            <a:pPr algn="just"/>
            <a:r>
              <a:rPr lang="en-US" sz="1800" dirty="0"/>
              <a:t>Use only suites that use ECDHE and DHE (also referred to as EECDH and EDH) for the key exchange</a:t>
            </a:r>
          </a:p>
          <a:p>
            <a:pPr algn="just"/>
            <a:r>
              <a:rPr lang="en-US" sz="1800" dirty="0"/>
              <a:t>The EC variant is faster</a:t>
            </a:r>
          </a:p>
          <a:p>
            <a:pPr algn="just"/>
            <a:r>
              <a:rPr lang="en-US" sz="1800" dirty="0"/>
              <a:t>Both offer </a:t>
            </a:r>
            <a:r>
              <a:rPr lang="en-US" sz="1800" dirty="0">
                <a:hlinkClick r:id="rId3"/>
              </a:rPr>
              <a:t>Perfect Forward Secrecy</a:t>
            </a:r>
            <a:r>
              <a:rPr lang="en-US" sz="1800" dirty="0"/>
              <a:t> (PFS) </a:t>
            </a:r>
          </a:p>
          <a:p>
            <a:pPr algn="just"/>
            <a:r>
              <a:rPr lang="en-US" sz="1800" dirty="0"/>
              <a:t>TLSv1.3 will only support PFS capable key exchange</a:t>
            </a:r>
            <a:endParaRPr lang="en-US" sz="1800" dirty="0">
              <a:ea typeface="Palatino" pitchFamily="2" charset="77"/>
            </a:endParaRPr>
          </a:p>
        </p:txBody>
      </p:sp>
      <p:sp>
        <p:nvSpPr>
          <p:cNvPr id="2" name="TextBox 1">
            <a:extLst>
              <a:ext uri="{FF2B5EF4-FFF2-40B4-BE49-F238E27FC236}">
                <a16:creationId xmlns:a16="http://schemas.microsoft.com/office/drawing/2014/main" id="{2855C13D-BF55-6B4A-8B81-50E7086FAE37}"/>
              </a:ext>
            </a:extLst>
          </p:cNvPr>
          <p:cNvSpPr txBox="1"/>
          <p:nvPr/>
        </p:nvSpPr>
        <p:spPr>
          <a:xfrm>
            <a:off x="3707108" y="1992267"/>
            <a:ext cx="4777783" cy="1477328"/>
          </a:xfrm>
          <a:prstGeom prst="rect">
            <a:avLst/>
          </a:prstGeom>
          <a:solidFill>
            <a:schemeClr val="accent1"/>
          </a:solidFill>
        </p:spPr>
        <p:txBody>
          <a:bodyPr wrap="none" rtlCol="0" anchor="ctr">
            <a:spAutoFit/>
          </a:bodyPr>
          <a:lstStyle/>
          <a:p>
            <a:pPr algn="just"/>
            <a:r>
              <a:rPr lang="en-US" b="1" dirty="0">
                <a:solidFill>
                  <a:schemeClr val="bg1"/>
                </a:solidFill>
                <a:ea typeface="Palatino" pitchFamily="2" charset="77"/>
              </a:rPr>
              <a:t>TLS_ECDHE_RSA_WITH_AES_128_GCM_SHA256</a:t>
            </a:r>
          </a:p>
          <a:p>
            <a:pPr algn="just"/>
            <a:r>
              <a:rPr lang="en-US" b="1" dirty="0">
                <a:solidFill>
                  <a:schemeClr val="bg1"/>
                </a:solidFill>
                <a:ea typeface="Palatino" pitchFamily="2" charset="77"/>
              </a:rPr>
              <a:t>TLS_ECDHE_RSA_WITH_AES_256_GCM_SHA384</a:t>
            </a:r>
          </a:p>
          <a:p>
            <a:pPr algn="just"/>
            <a:r>
              <a:rPr lang="en-US" b="1" dirty="0">
                <a:solidFill>
                  <a:schemeClr val="bg1"/>
                </a:solidFill>
                <a:ea typeface="Palatino" pitchFamily="2" charset="77"/>
              </a:rPr>
              <a:t>TLS_DHE_RSA_WITH_AES_128_GCM_SHA256</a:t>
            </a:r>
          </a:p>
          <a:p>
            <a:pPr algn="just"/>
            <a:r>
              <a:rPr lang="en-US" b="1" dirty="0">
                <a:solidFill>
                  <a:schemeClr val="bg1"/>
                </a:solidFill>
                <a:ea typeface="Palatino" pitchFamily="2" charset="77"/>
              </a:rPr>
              <a:t>TLS_DHE_RSA_WITH_AES_256_GCM_SHA384</a:t>
            </a:r>
          </a:p>
          <a:p>
            <a:endParaRPr lang="nb-NO" dirty="0">
              <a:solidFill>
                <a:schemeClr val="bg1"/>
              </a:solidFill>
            </a:endParaRPr>
          </a:p>
        </p:txBody>
      </p:sp>
    </p:spTree>
    <p:extLst>
      <p:ext uri="{BB962C8B-B14F-4D97-AF65-F5344CB8AC3E}">
        <p14:creationId xmlns:p14="http://schemas.microsoft.com/office/powerpoint/2010/main" val="2151906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89E2C5-66BE-024A-8C6F-3AFE2ACEC475}"/>
              </a:ext>
            </a:extLst>
          </p:cNvPr>
          <p:cNvSpPr>
            <a:spLocks noGrp="1"/>
          </p:cNvSpPr>
          <p:nvPr>
            <p:ph type="title"/>
          </p:nvPr>
        </p:nvSpPr>
        <p:spPr/>
        <p:txBody>
          <a:bodyPr/>
          <a:lstStyle/>
          <a:p>
            <a:r>
              <a:rPr lang="en-US" dirty="0">
                <a:latin typeface="Pebble" panose="020F0703020203020204" pitchFamily="34" charset="0"/>
              </a:rPr>
              <a:t>Authentication key algorithm</a:t>
            </a:r>
            <a:endParaRPr lang="nb-NO" dirty="0">
              <a:latin typeface="Pebble" panose="020F0703020203020204" pitchFamily="34" charset="0"/>
            </a:endParaRPr>
          </a:p>
        </p:txBody>
      </p:sp>
      <p:sp>
        <p:nvSpPr>
          <p:cNvPr id="12" name="Content Placeholder 11">
            <a:extLst>
              <a:ext uri="{FF2B5EF4-FFF2-40B4-BE49-F238E27FC236}">
                <a16:creationId xmlns:a16="http://schemas.microsoft.com/office/drawing/2014/main" id="{BDA576EF-C240-3B4E-9EA1-536173E62794}"/>
              </a:ext>
            </a:extLst>
          </p:cNvPr>
          <p:cNvSpPr>
            <a:spLocks noGrp="1"/>
          </p:cNvSpPr>
          <p:nvPr>
            <p:ph idx="1"/>
          </p:nvPr>
        </p:nvSpPr>
        <p:spPr/>
        <p:txBody>
          <a:bodyPr>
            <a:normAutofit/>
          </a:bodyPr>
          <a:lstStyle/>
          <a:p>
            <a:r>
              <a:rPr lang="en-US" sz="1600" dirty="0">
                <a:ea typeface="Palatino" pitchFamily="2" charset="77"/>
              </a:rPr>
              <a:t>Mostly RSA is used as widely supported</a:t>
            </a:r>
          </a:p>
          <a:p>
            <a:r>
              <a:rPr lang="en-US" sz="1600" dirty="0">
                <a:ea typeface="Palatino" pitchFamily="2" charset="77"/>
              </a:rPr>
              <a:t>But ECDSA is considerably faster </a:t>
            </a:r>
          </a:p>
          <a:p>
            <a:r>
              <a:rPr lang="en-US" sz="1600" dirty="0"/>
              <a:t>Can be served both RSA and ECDSA certificates for the best of both worlds </a:t>
            </a:r>
            <a:endParaRPr lang="en-US" sz="1600" dirty="0">
              <a:ea typeface="Palatino" pitchFamily="2" charset="77"/>
            </a:endParaRPr>
          </a:p>
          <a:p>
            <a:endParaRPr lang="en-US" sz="1600" dirty="0">
              <a:ea typeface="Palatino" pitchFamily="2" charset="77"/>
            </a:endParaRPr>
          </a:p>
        </p:txBody>
      </p:sp>
      <p:sp>
        <p:nvSpPr>
          <p:cNvPr id="5" name="TextBox 4">
            <a:extLst>
              <a:ext uri="{FF2B5EF4-FFF2-40B4-BE49-F238E27FC236}">
                <a16:creationId xmlns:a16="http://schemas.microsoft.com/office/drawing/2014/main" id="{DB4F60D4-86DB-AE4F-A77E-70B19F9C7F57}"/>
              </a:ext>
            </a:extLst>
          </p:cNvPr>
          <p:cNvSpPr txBox="1"/>
          <p:nvPr/>
        </p:nvSpPr>
        <p:spPr>
          <a:xfrm>
            <a:off x="2847705" y="2858590"/>
            <a:ext cx="5277392" cy="3693319"/>
          </a:xfrm>
          <a:prstGeom prst="rect">
            <a:avLst/>
          </a:prstGeom>
          <a:solidFill>
            <a:schemeClr val="accent1"/>
          </a:solidFill>
        </p:spPr>
        <p:txBody>
          <a:bodyPr wrap="square" rtlCol="0" anchor="ctr">
            <a:spAutoFit/>
          </a:bodyPr>
          <a:lstStyle/>
          <a:p>
            <a:r>
              <a:rPr lang="en-US" b="1" dirty="0">
                <a:solidFill>
                  <a:schemeClr val="bg1"/>
                </a:solidFill>
              </a:rPr>
              <a:t>With RSA certificate:</a:t>
            </a:r>
          </a:p>
          <a:p>
            <a:r>
              <a:rPr lang="en-US" b="1" dirty="0">
                <a:solidFill>
                  <a:schemeClr val="bg1"/>
                </a:solidFill>
              </a:rPr>
              <a:t>TLS_ECDHE_RSA_WITH_AES_128_GCM_SHA256</a:t>
            </a:r>
          </a:p>
          <a:p>
            <a:r>
              <a:rPr lang="en-US" b="1" dirty="0">
                <a:solidFill>
                  <a:schemeClr val="bg1"/>
                </a:solidFill>
              </a:rPr>
              <a:t>TLS_ECDHE_RSA_WITH_AES_256_GCM_SHA384</a:t>
            </a:r>
          </a:p>
          <a:p>
            <a:endParaRPr lang="en-US" b="1" dirty="0">
              <a:solidFill>
                <a:schemeClr val="bg1"/>
              </a:solidFill>
            </a:endParaRPr>
          </a:p>
          <a:p>
            <a:r>
              <a:rPr lang="en-US" b="1" dirty="0">
                <a:solidFill>
                  <a:schemeClr val="bg1"/>
                </a:solidFill>
              </a:rPr>
              <a:t>With ECDSA certificate:</a:t>
            </a:r>
          </a:p>
          <a:p>
            <a:r>
              <a:rPr lang="en-US" b="1" dirty="0">
                <a:solidFill>
                  <a:schemeClr val="bg1"/>
                </a:solidFill>
              </a:rPr>
              <a:t>TLS_ECDHE_ECDSA_WITH_AES_128_GCM_SHA256</a:t>
            </a:r>
          </a:p>
          <a:p>
            <a:r>
              <a:rPr lang="en-US" b="1" dirty="0">
                <a:solidFill>
                  <a:schemeClr val="bg1"/>
                </a:solidFill>
              </a:rPr>
              <a:t>TLS_ECDHE_ECDSA_WITH_AES_256_GCM_SHA384</a:t>
            </a:r>
          </a:p>
          <a:p>
            <a:endParaRPr lang="en-US" b="1" dirty="0">
              <a:solidFill>
                <a:schemeClr val="bg1"/>
              </a:solidFill>
            </a:endParaRPr>
          </a:p>
          <a:p>
            <a:r>
              <a:rPr lang="en-US" b="1" dirty="0">
                <a:solidFill>
                  <a:schemeClr val="bg1"/>
                </a:solidFill>
              </a:rPr>
              <a:t>With hybrid RSA and ECDSA certificate:</a:t>
            </a:r>
          </a:p>
          <a:p>
            <a:r>
              <a:rPr lang="en-US" b="1" dirty="0">
                <a:solidFill>
                  <a:schemeClr val="bg1"/>
                </a:solidFill>
              </a:rPr>
              <a:t>TLS_ECDHE_ECDSA_WITH_AES_128_GCM_SHA256</a:t>
            </a:r>
          </a:p>
          <a:p>
            <a:r>
              <a:rPr lang="en-US" b="1" dirty="0">
                <a:solidFill>
                  <a:schemeClr val="bg1"/>
                </a:solidFill>
              </a:rPr>
              <a:t>TLS_ECDHE_ECDSA_WITH_AES_256_GCM_SHA384</a:t>
            </a:r>
          </a:p>
          <a:p>
            <a:r>
              <a:rPr lang="en-US" b="1" dirty="0">
                <a:solidFill>
                  <a:schemeClr val="bg1"/>
                </a:solidFill>
              </a:rPr>
              <a:t>TLS_ECDHE_RSA_WITH_AES_128_GCM_SHA256</a:t>
            </a:r>
          </a:p>
          <a:p>
            <a:r>
              <a:rPr lang="en-US" b="1" dirty="0">
                <a:solidFill>
                  <a:schemeClr val="bg1"/>
                </a:solidFill>
              </a:rPr>
              <a:t>TLS_ECDHE_RSA_WITH_AES_256_GCM_SHA384</a:t>
            </a:r>
          </a:p>
        </p:txBody>
      </p:sp>
    </p:spTree>
    <p:extLst>
      <p:ext uri="{BB962C8B-B14F-4D97-AF65-F5344CB8AC3E}">
        <p14:creationId xmlns:p14="http://schemas.microsoft.com/office/powerpoint/2010/main" val="2037859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89E2C5-66BE-024A-8C6F-3AFE2ACEC475}"/>
              </a:ext>
            </a:extLst>
          </p:cNvPr>
          <p:cNvSpPr>
            <a:spLocks noGrp="1"/>
          </p:cNvSpPr>
          <p:nvPr>
            <p:ph type="title"/>
          </p:nvPr>
        </p:nvSpPr>
        <p:spPr/>
        <p:txBody>
          <a:bodyPr/>
          <a:lstStyle/>
          <a:p>
            <a:r>
              <a:rPr lang="en-US" dirty="0">
                <a:latin typeface="Pebble" panose="020F0703020203020204" pitchFamily="34" charset="0"/>
              </a:rPr>
              <a:t>Block cipher</a:t>
            </a:r>
            <a:endParaRPr lang="nb-NO" dirty="0">
              <a:latin typeface="Pebble" panose="020F0703020203020204" pitchFamily="34" charset="0"/>
            </a:endParaRPr>
          </a:p>
        </p:txBody>
      </p:sp>
      <p:sp>
        <p:nvSpPr>
          <p:cNvPr id="12" name="Content Placeholder 11">
            <a:extLst>
              <a:ext uri="{FF2B5EF4-FFF2-40B4-BE49-F238E27FC236}">
                <a16:creationId xmlns:a16="http://schemas.microsoft.com/office/drawing/2014/main" id="{BDA576EF-C240-3B4E-9EA1-536173E62794}"/>
              </a:ext>
            </a:extLst>
          </p:cNvPr>
          <p:cNvSpPr>
            <a:spLocks noGrp="1"/>
          </p:cNvSpPr>
          <p:nvPr>
            <p:ph idx="1"/>
          </p:nvPr>
        </p:nvSpPr>
        <p:spPr/>
        <p:txBody>
          <a:bodyPr>
            <a:normAutofit/>
          </a:bodyPr>
          <a:lstStyle/>
          <a:p>
            <a:r>
              <a:rPr lang="en-US" sz="1600" dirty="0"/>
              <a:t>AES is the preferred algorithm and using a key size of 128bits is acceptable</a:t>
            </a:r>
          </a:p>
          <a:p>
            <a:r>
              <a:rPr lang="en-US" sz="1600" dirty="0"/>
              <a:t>The GCM segment is the mode of the cipher </a:t>
            </a:r>
          </a:p>
          <a:p>
            <a:r>
              <a:rPr lang="en-US" sz="1600" dirty="0"/>
              <a:t>GCM suites should be </a:t>
            </a:r>
            <a:r>
              <a:rPr lang="en-US" sz="1600" dirty="0" err="1"/>
              <a:t>prioritised</a:t>
            </a:r>
            <a:r>
              <a:rPr lang="en-US" sz="1600" dirty="0"/>
              <a:t> over non GCM suites (CBC). An example with the GCM and non-GCM versions of the same suite</a:t>
            </a:r>
          </a:p>
          <a:p>
            <a:r>
              <a:rPr lang="en-US" sz="1600" dirty="0"/>
              <a:t>TLSv1.3 will only support AEAD suites</a:t>
            </a:r>
          </a:p>
          <a:p>
            <a:endParaRPr lang="en-US" sz="1600" dirty="0"/>
          </a:p>
          <a:p>
            <a:endParaRPr lang="en-US" sz="1600" dirty="0">
              <a:ea typeface="Palatino" pitchFamily="2" charset="77"/>
            </a:endParaRPr>
          </a:p>
        </p:txBody>
      </p:sp>
      <p:sp>
        <p:nvSpPr>
          <p:cNvPr id="5" name="TextBox 4">
            <a:extLst>
              <a:ext uri="{FF2B5EF4-FFF2-40B4-BE49-F238E27FC236}">
                <a16:creationId xmlns:a16="http://schemas.microsoft.com/office/drawing/2014/main" id="{F1C8E336-D5CB-5541-A50A-249131558851}"/>
              </a:ext>
            </a:extLst>
          </p:cNvPr>
          <p:cNvSpPr txBox="1"/>
          <p:nvPr/>
        </p:nvSpPr>
        <p:spPr>
          <a:xfrm>
            <a:off x="2847705" y="3828087"/>
            <a:ext cx="4937758" cy="1754326"/>
          </a:xfrm>
          <a:prstGeom prst="rect">
            <a:avLst/>
          </a:prstGeom>
          <a:solidFill>
            <a:schemeClr val="accent1"/>
          </a:solidFill>
        </p:spPr>
        <p:txBody>
          <a:bodyPr wrap="square" rtlCol="0" anchor="ctr">
            <a:spAutoFit/>
          </a:bodyPr>
          <a:lstStyle/>
          <a:p>
            <a:r>
              <a:rPr lang="nb-NO" b="1" dirty="0">
                <a:solidFill>
                  <a:schemeClr val="bg1"/>
                </a:solidFill>
              </a:rPr>
              <a:t>TLS_ECDHE_RSA_WITH_AES_128_GCM_SHA256</a:t>
            </a:r>
          </a:p>
          <a:p>
            <a:r>
              <a:rPr lang="nb-NO" b="1" dirty="0">
                <a:solidFill>
                  <a:schemeClr val="bg1"/>
                </a:solidFill>
              </a:rPr>
              <a:t>TLS_ECDHE_RSA_WITH_AES_256_GCM_SHA384</a:t>
            </a:r>
          </a:p>
          <a:p>
            <a:endParaRPr lang="en-US" b="1" dirty="0">
              <a:solidFill>
                <a:schemeClr val="bg1"/>
              </a:solidFill>
            </a:endParaRPr>
          </a:p>
          <a:p>
            <a:endParaRPr lang="nb-NO" b="1" dirty="0">
              <a:solidFill>
                <a:schemeClr val="bg1"/>
              </a:solidFill>
            </a:endParaRPr>
          </a:p>
          <a:p>
            <a:r>
              <a:rPr lang="nb-NO" b="1" dirty="0">
                <a:solidFill>
                  <a:schemeClr val="bg1"/>
                </a:solidFill>
              </a:rPr>
              <a:t>TLS_ECDHE_RSA_WITH_AES_256_CBC_SHA</a:t>
            </a:r>
          </a:p>
          <a:p>
            <a:r>
              <a:rPr lang="nb-NO" b="1" dirty="0">
                <a:solidFill>
                  <a:schemeClr val="bg1"/>
                </a:solidFill>
              </a:rPr>
              <a:t>TLS_DHE_RSA_WITH_AES_256_CBC_SHA</a:t>
            </a:r>
            <a:endParaRPr lang="en-US" b="1" dirty="0">
              <a:solidFill>
                <a:schemeClr val="bg1"/>
              </a:solidFill>
            </a:endParaRPr>
          </a:p>
        </p:txBody>
      </p:sp>
    </p:spTree>
    <p:extLst>
      <p:ext uri="{BB962C8B-B14F-4D97-AF65-F5344CB8AC3E}">
        <p14:creationId xmlns:p14="http://schemas.microsoft.com/office/powerpoint/2010/main" val="188357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89E2C5-66BE-024A-8C6F-3AFE2ACEC475}"/>
              </a:ext>
            </a:extLst>
          </p:cNvPr>
          <p:cNvSpPr>
            <a:spLocks noGrp="1"/>
          </p:cNvSpPr>
          <p:nvPr>
            <p:ph type="title"/>
          </p:nvPr>
        </p:nvSpPr>
        <p:spPr/>
        <p:txBody>
          <a:bodyPr/>
          <a:lstStyle/>
          <a:p>
            <a:r>
              <a:rPr lang="en-US" dirty="0">
                <a:latin typeface="Pebble" panose="020F0703020203020204" pitchFamily="34" charset="0"/>
              </a:rPr>
              <a:t>Authentication hash </a:t>
            </a:r>
            <a:endParaRPr lang="nb-NO" dirty="0">
              <a:latin typeface="Pebble" panose="020F0703020203020204" pitchFamily="34" charset="0"/>
            </a:endParaRPr>
          </a:p>
        </p:txBody>
      </p:sp>
      <p:sp>
        <p:nvSpPr>
          <p:cNvPr id="12" name="Content Placeholder 11">
            <a:extLst>
              <a:ext uri="{FF2B5EF4-FFF2-40B4-BE49-F238E27FC236}">
                <a16:creationId xmlns:a16="http://schemas.microsoft.com/office/drawing/2014/main" id="{BDA576EF-C240-3B4E-9EA1-536173E62794}"/>
              </a:ext>
            </a:extLst>
          </p:cNvPr>
          <p:cNvSpPr>
            <a:spLocks noGrp="1"/>
          </p:cNvSpPr>
          <p:nvPr>
            <p:ph idx="1"/>
          </p:nvPr>
        </p:nvSpPr>
        <p:spPr/>
        <p:txBody>
          <a:bodyPr>
            <a:normAutofit/>
          </a:bodyPr>
          <a:lstStyle/>
          <a:p>
            <a:r>
              <a:rPr lang="en-US" sz="1800" dirty="0"/>
              <a:t>SHA-256 is now the industry-standard signature hash algorithm for SSL certificates</a:t>
            </a:r>
          </a:p>
          <a:p>
            <a:r>
              <a:rPr lang="en-US" sz="1800" dirty="0"/>
              <a:t>SHA-256 provides stronger security and has replaced SHA-1 as the recommended algorithm</a:t>
            </a:r>
          </a:p>
          <a:p>
            <a:r>
              <a:rPr lang="en-US" sz="1800" dirty="0"/>
              <a:t>SHA-256 is supported by all current browsers</a:t>
            </a:r>
          </a:p>
          <a:p>
            <a:r>
              <a:rPr lang="en-US" sz="1800" dirty="0"/>
              <a:t>There are currently 6 different SHA2 variants including:</a:t>
            </a:r>
          </a:p>
          <a:p>
            <a:pPr lvl="1"/>
            <a:r>
              <a:rPr lang="en-US" sz="1800" dirty="0"/>
              <a:t>SHA-224</a:t>
            </a:r>
          </a:p>
          <a:p>
            <a:pPr lvl="1"/>
            <a:r>
              <a:rPr lang="en-US" sz="1800" dirty="0"/>
              <a:t>SHA-256</a:t>
            </a:r>
          </a:p>
          <a:p>
            <a:pPr lvl="1"/>
            <a:r>
              <a:rPr lang="en-US" sz="1800" dirty="0"/>
              <a:t>SHA-384</a:t>
            </a:r>
          </a:p>
          <a:p>
            <a:pPr lvl="1"/>
            <a:r>
              <a:rPr lang="en-US" sz="1800" dirty="0"/>
              <a:t>SHA-512</a:t>
            </a:r>
          </a:p>
          <a:p>
            <a:pPr lvl="1"/>
            <a:r>
              <a:rPr lang="en-US" sz="1800" dirty="0"/>
              <a:t>SHA-512/224</a:t>
            </a:r>
          </a:p>
          <a:p>
            <a:pPr lvl="1"/>
            <a:r>
              <a:rPr lang="en-US" sz="1800" dirty="0"/>
              <a:t>SHA-512/256</a:t>
            </a:r>
          </a:p>
          <a:p>
            <a:endParaRPr lang="en-US" sz="1800" dirty="0">
              <a:ea typeface="Palatino" pitchFamily="2" charset="77"/>
            </a:endParaRPr>
          </a:p>
        </p:txBody>
      </p:sp>
    </p:spTree>
    <p:extLst>
      <p:ext uri="{BB962C8B-B14F-4D97-AF65-F5344CB8AC3E}">
        <p14:creationId xmlns:p14="http://schemas.microsoft.com/office/powerpoint/2010/main" val="441835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89E2C5-66BE-024A-8C6F-3AFE2ACEC475}"/>
              </a:ext>
            </a:extLst>
          </p:cNvPr>
          <p:cNvSpPr>
            <a:spLocks noGrp="1"/>
          </p:cNvSpPr>
          <p:nvPr>
            <p:ph type="title"/>
          </p:nvPr>
        </p:nvSpPr>
        <p:spPr/>
        <p:txBody>
          <a:bodyPr/>
          <a:lstStyle/>
          <a:p>
            <a:r>
              <a:rPr lang="en-US" dirty="0">
                <a:latin typeface="Pebble" panose="020F0703020203020204" pitchFamily="34" charset="0"/>
              </a:rPr>
              <a:t>Putting together.. best practices</a:t>
            </a:r>
            <a:endParaRPr lang="nb-NO" dirty="0">
              <a:latin typeface="Pebble" panose="020F0703020203020204" pitchFamily="34" charset="0"/>
            </a:endParaRPr>
          </a:p>
        </p:txBody>
      </p:sp>
      <p:sp>
        <p:nvSpPr>
          <p:cNvPr id="4" name="TextBox 3">
            <a:extLst>
              <a:ext uri="{FF2B5EF4-FFF2-40B4-BE49-F238E27FC236}">
                <a16:creationId xmlns:a16="http://schemas.microsoft.com/office/drawing/2014/main" id="{E8C9AA2C-AE3B-5247-8534-17B732949E7B}"/>
              </a:ext>
            </a:extLst>
          </p:cNvPr>
          <p:cNvSpPr txBox="1"/>
          <p:nvPr/>
        </p:nvSpPr>
        <p:spPr>
          <a:xfrm>
            <a:off x="3095899" y="1565203"/>
            <a:ext cx="5277392" cy="5078313"/>
          </a:xfrm>
          <a:prstGeom prst="rect">
            <a:avLst/>
          </a:prstGeom>
          <a:solidFill>
            <a:schemeClr val="accent1"/>
          </a:solidFill>
        </p:spPr>
        <p:txBody>
          <a:bodyPr wrap="square" rtlCol="0" anchor="ctr">
            <a:spAutoFit/>
          </a:bodyPr>
          <a:lstStyle/>
          <a:p>
            <a:r>
              <a:rPr lang="en-US" b="1" dirty="0">
                <a:solidFill>
                  <a:schemeClr val="bg1"/>
                </a:solidFill>
              </a:rPr>
              <a:t>TLS_ECDHE_ECDSA_WITH_AES_128_GCM_SHA256</a:t>
            </a:r>
          </a:p>
          <a:p>
            <a:r>
              <a:rPr lang="en-US" b="1" dirty="0">
                <a:solidFill>
                  <a:schemeClr val="bg1"/>
                </a:solidFill>
              </a:rPr>
              <a:t>TLS_ECDHE_ECDSA_WITH_AES_256_GCM_SHA384</a:t>
            </a:r>
          </a:p>
          <a:p>
            <a:r>
              <a:rPr lang="en-US" b="1" dirty="0">
                <a:solidFill>
                  <a:schemeClr val="bg1"/>
                </a:solidFill>
              </a:rPr>
              <a:t>TLS_ECDHE_ECDSA_WITH_AES_128_CBC_SHA</a:t>
            </a:r>
          </a:p>
          <a:p>
            <a:r>
              <a:rPr lang="en-US" b="1" dirty="0">
                <a:solidFill>
                  <a:schemeClr val="bg1"/>
                </a:solidFill>
              </a:rPr>
              <a:t>TLS_ECDHE_ECDSA_WITH_AES_256_CBC_SHA</a:t>
            </a:r>
          </a:p>
          <a:p>
            <a:r>
              <a:rPr lang="en-US" b="1" dirty="0">
                <a:solidFill>
                  <a:schemeClr val="bg1"/>
                </a:solidFill>
              </a:rPr>
              <a:t>TLS_ECDHE_ECDSA_WITH_AES_128_CBC_SHA256</a:t>
            </a:r>
          </a:p>
          <a:p>
            <a:r>
              <a:rPr lang="en-US" b="1" dirty="0">
                <a:solidFill>
                  <a:schemeClr val="bg1"/>
                </a:solidFill>
              </a:rPr>
              <a:t>TLS_ECDHE_ECDSA_WITH_AES_256_CBC_SHA384</a:t>
            </a:r>
          </a:p>
          <a:p>
            <a:r>
              <a:rPr lang="en-US" b="1" dirty="0">
                <a:solidFill>
                  <a:schemeClr val="bg1"/>
                </a:solidFill>
              </a:rPr>
              <a:t>TLS_ECDHE_RSA_WITH_AES_128_GCM_SHA256</a:t>
            </a:r>
          </a:p>
          <a:p>
            <a:r>
              <a:rPr lang="en-US" b="1" dirty="0">
                <a:solidFill>
                  <a:schemeClr val="bg1"/>
                </a:solidFill>
              </a:rPr>
              <a:t>TLS_ECDHE_RSA_WITH_AES_256_GCM_SHA384</a:t>
            </a:r>
          </a:p>
          <a:p>
            <a:r>
              <a:rPr lang="en-US" b="1" dirty="0">
                <a:solidFill>
                  <a:schemeClr val="bg1"/>
                </a:solidFill>
              </a:rPr>
              <a:t>TLS_ECDHE_RSA_WITH_AES_128_CBC_SHA</a:t>
            </a:r>
          </a:p>
          <a:p>
            <a:r>
              <a:rPr lang="en-US" b="1" dirty="0">
                <a:solidFill>
                  <a:schemeClr val="bg1"/>
                </a:solidFill>
              </a:rPr>
              <a:t>TLS_ECDHE_RSA_WITH_AES_256_CBC_SHA</a:t>
            </a:r>
          </a:p>
          <a:p>
            <a:r>
              <a:rPr lang="en-US" b="1" dirty="0">
                <a:solidFill>
                  <a:schemeClr val="bg1"/>
                </a:solidFill>
              </a:rPr>
              <a:t>TLS_ECDHE_RSA_WITH_AES_128_CBC_SHA256</a:t>
            </a:r>
          </a:p>
          <a:p>
            <a:r>
              <a:rPr lang="en-US" b="1" dirty="0">
                <a:solidFill>
                  <a:schemeClr val="bg1"/>
                </a:solidFill>
              </a:rPr>
              <a:t>TLS_ECDHE_RSA_WITH_AES_256_CBC_SHA384</a:t>
            </a:r>
          </a:p>
          <a:p>
            <a:r>
              <a:rPr lang="en-US" b="1" dirty="0">
                <a:solidFill>
                  <a:schemeClr val="bg1"/>
                </a:solidFill>
              </a:rPr>
              <a:t>TLS_DHE_RSA_WITH_AES_128_GCM_SHA256</a:t>
            </a:r>
          </a:p>
          <a:p>
            <a:r>
              <a:rPr lang="en-US" b="1" dirty="0">
                <a:solidFill>
                  <a:schemeClr val="bg1"/>
                </a:solidFill>
              </a:rPr>
              <a:t>TLS_DHE_RSA_WITH_AES_256_GCM_SHA384</a:t>
            </a:r>
          </a:p>
          <a:p>
            <a:r>
              <a:rPr lang="en-US" b="1" dirty="0">
                <a:solidFill>
                  <a:schemeClr val="bg1"/>
                </a:solidFill>
              </a:rPr>
              <a:t>TLS_DHE_RSA_WITH_AES_128_CBC_SHA</a:t>
            </a:r>
          </a:p>
          <a:p>
            <a:r>
              <a:rPr lang="en-US" b="1" dirty="0">
                <a:solidFill>
                  <a:schemeClr val="bg1"/>
                </a:solidFill>
              </a:rPr>
              <a:t>TLS_DHE_RSA_WITH_AES_256_CBC_SHA</a:t>
            </a:r>
          </a:p>
          <a:p>
            <a:r>
              <a:rPr lang="en-US" b="1" dirty="0">
                <a:solidFill>
                  <a:schemeClr val="bg1"/>
                </a:solidFill>
              </a:rPr>
              <a:t>TLS_DHE_RSA_WITH_AES_128_CBC_SHA256</a:t>
            </a:r>
          </a:p>
          <a:p>
            <a:r>
              <a:rPr lang="en-US" b="1" dirty="0">
                <a:solidFill>
                  <a:schemeClr val="bg1"/>
                </a:solidFill>
              </a:rPr>
              <a:t>TLS_DHE_RSA_WITH_AES_256_CBC_SHA256</a:t>
            </a:r>
          </a:p>
        </p:txBody>
      </p:sp>
    </p:spTree>
    <p:extLst>
      <p:ext uri="{BB962C8B-B14F-4D97-AF65-F5344CB8AC3E}">
        <p14:creationId xmlns:p14="http://schemas.microsoft.com/office/powerpoint/2010/main" val="2035923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89E2C5-66BE-024A-8C6F-3AFE2ACEC475}"/>
              </a:ext>
            </a:extLst>
          </p:cNvPr>
          <p:cNvSpPr>
            <a:spLocks noGrp="1"/>
          </p:cNvSpPr>
          <p:nvPr>
            <p:ph type="title"/>
          </p:nvPr>
        </p:nvSpPr>
        <p:spPr>
          <a:xfrm>
            <a:off x="2178" y="208371"/>
            <a:ext cx="12189822" cy="1325563"/>
          </a:xfrm>
        </p:spPr>
        <p:txBody>
          <a:bodyPr/>
          <a:lstStyle/>
          <a:p>
            <a:r>
              <a:rPr lang="en-US" dirty="0">
                <a:latin typeface="Pebble" panose="020F0703020203020204" pitchFamily="34" charset="0"/>
              </a:rPr>
              <a:t>And at the end of a day..</a:t>
            </a:r>
            <a:endParaRPr lang="nb-NO" dirty="0">
              <a:latin typeface="Pebble" panose="020F0703020203020204" pitchFamily="34" charset="0"/>
            </a:endParaRPr>
          </a:p>
        </p:txBody>
      </p:sp>
      <p:pic>
        <p:nvPicPr>
          <p:cNvPr id="5" name="Picture 4">
            <a:extLst>
              <a:ext uri="{FF2B5EF4-FFF2-40B4-BE49-F238E27FC236}">
                <a16:creationId xmlns:a16="http://schemas.microsoft.com/office/drawing/2014/main" id="{1C9F1EC6-B1DD-F34F-BCC5-503EB7BA0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8594" y="11609"/>
            <a:ext cx="4766771" cy="6858000"/>
          </a:xfrm>
          <a:prstGeom prst="rect">
            <a:avLst/>
          </a:prstGeom>
        </p:spPr>
      </p:pic>
      <p:sp>
        <p:nvSpPr>
          <p:cNvPr id="6" name="TextBox 5">
            <a:extLst>
              <a:ext uri="{FF2B5EF4-FFF2-40B4-BE49-F238E27FC236}">
                <a16:creationId xmlns:a16="http://schemas.microsoft.com/office/drawing/2014/main" id="{4D84DE96-CC6C-8140-87B8-33D9BC1E91A1}"/>
              </a:ext>
            </a:extLst>
          </p:cNvPr>
          <p:cNvSpPr txBox="1"/>
          <p:nvPr/>
        </p:nvSpPr>
        <p:spPr>
          <a:xfrm>
            <a:off x="169818" y="2560320"/>
            <a:ext cx="7255704" cy="1815882"/>
          </a:xfrm>
          <a:prstGeom prst="rect">
            <a:avLst/>
          </a:prstGeom>
          <a:noFill/>
        </p:spPr>
        <p:txBody>
          <a:bodyPr wrap="none" rtlCol="0">
            <a:spAutoFit/>
          </a:bodyPr>
          <a:lstStyle/>
          <a:p>
            <a:pPr marL="285750" indent="-285750">
              <a:buFont typeface="Arial" panose="020B0604020202020204" pitchFamily="34" charset="0"/>
              <a:buChar char="•"/>
            </a:pPr>
            <a:r>
              <a:rPr lang="nb-NO" sz="1600" dirty="0">
                <a:hlinkClick r:id="rId4"/>
              </a:rPr>
              <a:t>https://github.com/ssllabs/research/wiki/SSL-and-TLS-Deployment-Best-Practices</a:t>
            </a:r>
            <a:endParaRPr lang="nb-NO" sz="1600" dirty="0"/>
          </a:p>
          <a:p>
            <a:pPr marL="285750" indent="-285750">
              <a:buFont typeface="Arial" panose="020B0604020202020204" pitchFamily="34" charset="0"/>
              <a:buChar char="•"/>
            </a:pPr>
            <a:r>
              <a:rPr lang="nb-NO" sz="1600" dirty="0">
                <a:hlinkClick r:id="rId5"/>
              </a:rPr>
              <a:t>https://scotthelme.co.uk/</a:t>
            </a:r>
            <a:endParaRPr lang="nb-NO" sz="1600" dirty="0"/>
          </a:p>
          <a:p>
            <a:pPr marL="285750" indent="-285750">
              <a:buFont typeface="Arial" panose="020B0604020202020204" pitchFamily="34" charset="0"/>
              <a:buChar char="•"/>
            </a:pPr>
            <a:r>
              <a:rPr lang="nb-NO" sz="1600" dirty="0">
                <a:hlinkClick r:id="rId6"/>
              </a:rPr>
              <a:t>https://securityheaders.io/</a:t>
            </a:r>
            <a:endParaRPr lang="nb-NO"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nb-NO" sz="1600" dirty="0">
                <a:hlinkClick r:id="rId7"/>
              </a:rPr>
              <a:t>https://www.youtube.com/channel/UC1usFRN4LCMcfIV7UjHNuQg?pbjreload=10</a:t>
            </a:r>
            <a:endParaRPr lang="nb-NO" sz="1600" dirty="0"/>
          </a:p>
          <a:p>
            <a:pPr marL="742950" lvl="1" indent="-285750">
              <a:buFont typeface="Arial" panose="020B0604020202020204" pitchFamily="34" charset="0"/>
              <a:buChar char="•"/>
            </a:pPr>
            <a:endParaRPr lang="nb-NO" sz="1600" dirty="0"/>
          </a:p>
          <a:p>
            <a:pPr marL="285750" indent="-285750">
              <a:buFont typeface="Arial" panose="020B0604020202020204" pitchFamily="34" charset="0"/>
              <a:buChar char="•"/>
            </a:pPr>
            <a:endParaRPr lang="nb-NO" sz="1600" dirty="0"/>
          </a:p>
        </p:txBody>
      </p:sp>
      <p:pic>
        <p:nvPicPr>
          <p:cNvPr id="7" name="Picture 6">
            <a:extLst>
              <a:ext uri="{FF2B5EF4-FFF2-40B4-BE49-F238E27FC236}">
                <a16:creationId xmlns:a16="http://schemas.microsoft.com/office/drawing/2014/main" id="{8A775846-9B36-4646-9555-601F9C3ACB58}"/>
              </a:ext>
            </a:extLst>
          </p:cNvPr>
          <p:cNvPicPr>
            <a:picLocks noChangeAspect="1"/>
          </p:cNvPicPr>
          <p:nvPr/>
        </p:nvPicPr>
        <p:blipFill>
          <a:blip r:embed="rId8"/>
          <a:stretch>
            <a:fillRect/>
          </a:stretch>
        </p:blipFill>
        <p:spPr>
          <a:xfrm>
            <a:off x="457199" y="4569603"/>
            <a:ext cx="1522367" cy="2013713"/>
          </a:xfrm>
          <a:prstGeom prst="rect">
            <a:avLst/>
          </a:prstGeom>
        </p:spPr>
      </p:pic>
    </p:spTree>
    <p:extLst>
      <p:ext uri="{BB962C8B-B14F-4D97-AF65-F5344CB8AC3E}">
        <p14:creationId xmlns:p14="http://schemas.microsoft.com/office/powerpoint/2010/main" val="696464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D38E9F4-1CB5-1E4E-9256-A3E9ED26249F}"/>
              </a:ext>
            </a:extLst>
          </p:cNvPr>
          <p:cNvSpPr/>
          <p:nvPr/>
        </p:nvSpPr>
        <p:spPr>
          <a:xfrm>
            <a:off x="6716946" y="1089498"/>
            <a:ext cx="1974715" cy="6906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Pebble" panose="020F0703020203020204" pitchFamily="34" charset="0"/>
              </a:rPr>
              <a:t>Cryptology</a:t>
            </a:r>
            <a:endParaRPr lang="nb-NO" dirty="0">
              <a:latin typeface="Pebble" panose="020F0703020203020204" pitchFamily="34" charset="0"/>
            </a:endParaRPr>
          </a:p>
        </p:txBody>
      </p:sp>
      <p:sp>
        <p:nvSpPr>
          <p:cNvPr id="5" name="Rounded Rectangle 4">
            <a:extLst>
              <a:ext uri="{FF2B5EF4-FFF2-40B4-BE49-F238E27FC236}">
                <a16:creationId xmlns:a16="http://schemas.microsoft.com/office/drawing/2014/main" id="{943F4449-5121-5343-8307-FE6CD2117B74}"/>
              </a:ext>
            </a:extLst>
          </p:cNvPr>
          <p:cNvSpPr/>
          <p:nvPr/>
        </p:nvSpPr>
        <p:spPr>
          <a:xfrm>
            <a:off x="3929975" y="2584314"/>
            <a:ext cx="1974715" cy="6906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Pebble" panose="020F0703020203020204" pitchFamily="34" charset="0"/>
              </a:rPr>
              <a:t>Cryptography</a:t>
            </a:r>
            <a:endParaRPr lang="nb-NO" dirty="0">
              <a:latin typeface="Pebble" panose="020F0703020203020204" pitchFamily="34" charset="0"/>
            </a:endParaRPr>
          </a:p>
        </p:txBody>
      </p:sp>
      <p:sp>
        <p:nvSpPr>
          <p:cNvPr id="6" name="Rounded Rectangle 5">
            <a:extLst>
              <a:ext uri="{FF2B5EF4-FFF2-40B4-BE49-F238E27FC236}">
                <a16:creationId xmlns:a16="http://schemas.microsoft.com/office/drawing/2014/main" id="{E3746B20-981F-3B47-9E8D-875F3473BADA}"/>
              </a:ext>
            </a:extLst>
          </p:cNvPr>
          <p:cNvSpPr/>
          <p:nvPr/>
        </p:nvSpPr>
        <p:spPr>
          <a:xfrm>
            <a:off x="9513651" y="2584314"/>
            <a:ext cx="1974715" cy="6906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Pebble" panose="020F0703020203020204" pitchFamily="34" charset="0"/>
              </a:rPr>
              <a:t>Cryptanalysis</a:t>
            </a:r>
            <a:endParaRPr lang="nb-NO" dirty="0">
              <a:latin typeface="Pebble" panose="020F0703020203020204" pitchFamily="34" charset="0"/>
            </a:endParaRPr>
          </a:p>
        </p:txBody>
      </p:sp>
      <p:sp>
        <p:nvSpPr>
          <p:cNvPr id="7" name="Rounded Rectangle 6">
            <a:extLst>
              <a:ext uri="{FF2B5EF4-FFF2-40B4-BE49-F238E27FC236}">
                <a16:creationId xmlns:a16="http://schemas.microsoft.com/office/drawing/2014/main" id="{9610E4DD-A5F9-CA45-B414-8ACA8E2577A4}"/>
              </a:ext>
            </a:extLst>
          </p:cNvPr>
          <p:cNvSpPr/>
          <p:nvPr/>
        </p:nvSpPr>
        <p:spPr>
          <a:xfrm>
            <a:off x="1136515" y="4049948"/>
            <a:ext cx="2334639" cy="3858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Pebble" panose="020F0703020203020204" pitchFamily="34" charset="0"/>
              </a:rPr>
              <a:t>Symmetric Algorithms</a:t>
            </a:r>
            <a:endParaRPr lang="nb-NO" sz="1600" dirty="0">
              <a:latin typeface="Pebble" panose="020F0703020203020204" pitchFamily="34" charset="0"/>
            </a:endParaRPr>
          </a:p>
        </p:txBody>
      </p:sp>
      <p:sp>
        <p:nvSpPr>
          <p:cNvPr id="8" name="Rounded Rectangle 7">
            <a:extLst>
              <a:ext uri="{FF2B5EF4-FFF2-40B4-BE49-F238E27FC236}">
                <a16:creationId xmlns:a16="http://schemas.microsoft.com/office/drawing/2014/main" id="{033B5FBD-B9EC-404B-ACD2-DAB5CE05AE36}"/>
              </a:ext>
            </a:extLst>
          </p:cNvPr>
          <p:cNvSpPr/>
          <p:nvPr/>
        </p:nvSpPr>
        <p:spPr>
          <a:xfrm>
            <a:off x="3715965" y="4049947"/>
            <a:ext cx="2430296" cy="3858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Pebble" panose="020F0703020203020204" pitchFamily="34" charset="0"/>
              </a:rPr>
              <a:t>Asymmetric Algorithms</a:t>
            </a:r>
            <a:endParaRPr lang="nb-NO" sz="1600" dirty="0">
              <a:latin typeface="Pebble" panose="020F0703020203020204" pitchFamily="34" charset="0"/>
            </a:endParaRPr>
          </a:p>
        </p:txBody>
      </p:sp>
      <p:sp>
        <p:nvSpPr>
          <p:cNvPr id="9" name="Rounded Rectangle 8">
            <a:extLst>
              <a:ext uri="{FF2B5EF4-FFF2-40B4-BE49-F238E27FC236}">
                <a16:creationId xmlns:a16="http://schemas.microsoft.com/office/drawing/2014/main" id="{7E6E07BC-F9BD-8945-AAD6-159899E69156}"/>
              </a:ext>
            </a:extLst>
          </p:cNvPr>
          <p:cNvSpPr/>
          <p:nvPr/>
        </p:nvSpPr>
        <p:spPr>
          <a:xfrm>
            <a:off x="6391072" y="4049947"/>
            <a:ext cx="1738012" cy="3858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Pebble" panose="020F0703020203020204" pitchFamily="34" charset="0"/>
              </a:rPr>
              <a:t>Protocols</a:t>
            </a:r>
            <a:endParaRPr lang="nb-NO" dirty="0">
              <a:latin typeface="Pebble" panose="020F0703020203020204" pitchFamily="34" charset="0"/>
            </a:endParaRPr>
          </a:p>
        </p:txBody>
      </p:sp>
      <p:sp>
        <p:nvSpPr>
          <p:cNvPr id="10" name="Rounded Rectangle 9">
            <a:extLst>
              <a:ext uri="{FF2B5EF4-FFF2-40B4-BE49-F238E27FC236}">
                <a16:creationId xmlns:a16="http://schemas.microsoft.com/office/drawing/2014/main" id="{91F6F8AC-E163-CC44-B531-C6D9EA286B88}"/>
              </a:ext>
            </a:extLst>
          </p:cNvPr>
          <p:cNvSpPr/>
          <p:nvPr/>
        </p:nvSpPr>
        <p:spPr>
          <a:xfrm>
            <a:off x="484763" y="4982183"/>
            <a:ext cx="1556428" cy="3858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Pebble" panose="020F0703020203020204" pitchFamily="34" charset="0"/>
              </a:rPr>
              <a:t>Block Ciphers</a:t>
            </a:r>
            <a:endParaRPr lang="nb-NO" sz="1600" dirty="0">
              <a:latin typeface="Pebble" panose="020F0703020203020204" pitchFamily="34" charset="0"/>
            </a:endParaRPr>
          </a:p>
        </p:txBody>
      </p:sp>
      <p:sp>
        <p:nvSpPr>
          <p:cNvPr id="11" name="Rounded Rectangle 10">
            <a:extLst>
              <a:ext uri="{FF2B5EF4-FFF2-40B4-BE49-F238E27FC236}">
                <a16:creationId xmlns:a16="http://schemas.microsoft.com/office/drawing/2014/main" id="{2E78BE68-9D85-6A42-9A98-0EB3642E3E06}"/>
              </a:ext>
            </a:extLst>
          </p:cNvPr>
          <p:cNvSpPr/>
          <p:nvPr/>
        </p:nvSpPr>
        <p:spPr>
          <a:xfrm>
            <a:off x="2313563" y="4982182"/>
            <a:ext cx="1750980" cy="3858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Pebble" panose="020F0703020203020204" pitchFamily="34" charset="0"/>
              </a:rPr>
              <a:t>Stream Ciphers</a:t>
            </a:r>
            <a:endParaRPr lang="nb-NO" sz="1600" dirty="0">
              <a:latin typeface="Pebble" panose="020F0703020203020204" pitchFamily="34" charset="0"/>
            </a:endParaRPr>
          </a:p>
        </p:txBody>
      </p:sp>
      <p:cxnSp>
        <p:nvCxnSpPr>
          <p:cNvPr id="13" name="Elbow Connector 12">
            <a:extLst>
              <a:ext uri="{FF2B5EF4-FFF2-40B4-BE49-F238E27FC236}">
                <a16:creationId xmlns:a16="http://schemas.microsoft.com/office/drawing/2014/main" id="{07C1FD09-8269-0C42-B1D7-8B4CB162A71D}"/>
              </a:ext>
            </a:extLst>
          </p:cNvPr>
          <p:cNvCxnSpPr>
            <a:cxnSpLocks/>
          </p:cNvCxnSpPr>
          <p:nvPr/>
        </p:nvCxnSpPr>
        <p:spPr>
          <a:xfrm rot="5400000" flipH="1" flipV="1">
            <a:off x="7697953" y="-181719"/>
            <a:ext cx="12700" cy="5583676"/>
          </a:xfrm>
          <a:prstGeom prst="bentConnector3">
            <a:avLst>
              <a:gd name="adj1" fmla="val 2719150"/>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4569A48-C703-E446-94E2-D39D05916004}"/>
              </a:ext>
            </a:extLst>
          </p:cNvPr>
          <p:cNvCxnSpPr>
            <a:stCxn id="4" idx="2"/>
          </p:cNvCxnSpPr>
          <p:nvPr/>
        </p:nvCxnSpPr>
        <p:spPr>
          <a:xfrm flipH="1">
            <a:off x="7704303" y="1780162"/>
            <a:ext cx="1" cy="496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B02ED3EF-BC10-FC44-BD31-836EE76A614E}"/>
              </a:ext>
            </a:extLst>
          </p:cNvPr>
          <p:cNvCxnSpPr>
            <a:stCxn id="7" idx="0"/>
            <a:endCxn id="9" idx="0"/>
          </p:cNvCxnSpPr>
          <p:nvPr/>
        </p:nvCxnSpPr>
        <p:spPr>
          <a:xfrm rot="5400000" flipH="1" flipV="1">
            <a:off x="4781956" y="1571827"/>
            <a:ext cx="1" cy="4956243"/>
          </a:xfrm>
          <a:prstGeom prst="bentConnector3">
            <a:avLst>
              <a:gd name="adj1" fmla="val 22860100000"/>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36DD0F0-8EBC-0242-A071-892CC90EA5C1}"/>
              </a:ext>
            </a:extLst>
          </p:cNvPr>
          <p:cNvCxnSpPr>
            <a:cxnSpLocks/>
            <a:stCxn id="5" idx="2"/>
            <a:endCxn id="8" idx="0"/>
          </p:cNvCxnSpPr>
          <p:nvPr/>
        </p:nvCxnSpPr>
        <p:spPr>
          <a:xfrm>
            <a:off x="4917333" y="3274978"/>
            <a:ext cx="13780" cy="7749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7C3B48E8-3AC1-9241-8D4E-AD1833CB664A}"/>
              </a:ext>
            </a:extLst>
          </p:cNvPr>
          <p:cNvCxnSpPr>
            <a:stCxn id="10" idx="0"/>
            <a:endCxn id="11" idx="0"/>
          </p:cNvCxnSpPr>
          <p:nvPr/>
        </p:nvCxnSpPr>
        <p:spPr>
          <a:xfrm rot="5400000" flipH="1" flipV="1">
            <a:off x="2226015" y="4019145"/>
            <a:ext cx="1" cy="1926076"/>
          </a:xfrm>
          <a:prstGeom prst="bentConnector3">
            <a:avLst>
              <a:gd name="adj1" fmla="val 22860100000"/>
            </a:avLst>
          </a:prstGeom>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ABE1DD8A-221C-714D-B1BA-1153CB3FE6EB}"/>
              </a:ext>
            </a:extLst>
          </p:cNvPr>
          <p:cNvCxnSpPr>
            <a:stCxn id="7" idx="2"/>
          </p:cNvCxnSpPr>
          <p:nvPr/>
        </p:nvCxnSpPr>
        <p:spPr>
          <a:xfrm rot="5400000">
            <a:off x="2148193" y="4591455"/>
            <a:ext cx="311285"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BA577892-F9E7-A342-8831-45EE75C8B4BE}"/>
              </a:ext>
            </a:extLst>
          </p:cNvPr>
          <p:cNvSpPr/>
          <p:nvPr/>
        </p:nvSpPr>
        <p:spPr>
          <a:xfrm>
            <a:off x="7925271" y="6075083"/>
            <a:ext cx="4180953" cy="369332"/>
          </a:xfrm>
          <a:prstGeom prst="rect">
            <a:avLst/>
          </a:prstGeom>
        </p:spPr>
        <p:txBody>
          <a:bodyPr wrap="none">
            <a:spAutoFit/>
          </a:bodyPr>
          <a:lstStyle/>
          <a:p>
            <a:r>
              <a:rPr lang="en-US" dirty="0">
                <a:latin typeface="Pebble" panose="020F0703020203020204" pitchFamily="34" charset="0"/>
              </a:rPr>
              <a:t>Classification of the Field of Cryptology</a:t>
            </a:r>
          </a:p>
        </p:txBody>
      </p:sp>
    </p:spTree>
    <p:extLst>
      <p:ext uri="{BB962C8B-B14F-4D97-AF65-F5344CB8AC3E}">
        <p14:creationId xmlns:p14="http://schemas.microsoft.com/office/powerpoint/2010/main" val="1444180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89E2C5-66BE-024A-8C6F-3AFE2ACEC475}"/>
              </a:ext>
            </a:extLst>
          </p:cNvPr>
          <p:cNvSpPr>
            <a:spLocks noGrp="1"/>
          </p:cNvSpPr>
          <p:nvPr>
            <p:ph type="title"/>
          </p:nvPr>
        </p:nvSpPr>
        <p:spPr/>
        <p:txBody>
          <a:bodyPr/>
          <a:lstStyle/>
          <a:p>
            <a:r>
              <a:rPr lang="en-US" dirty="0">
                <a:latin typeface="Pebble" panose="020F0703020203020204" pitchFamily="34" charset="0"/>
              </a:rPr>
              <a:t>Some basic facts..</a:t>
            </a:r>
            <a:endParaRPr lang="nb-NO" dirty="0">
              <a:latin typeface="Pebble" panose="020F0703020203020204" pitchFamily="34" charset="0"/>
            </a:endParaRPr>
          </a:p>
        </p:txBody>
      </p:sp>
      <p:sp>
        <p:nvSpPr>
          <p:cNvPr id="12" name="Content Placeholder 11">
            <a:extLst>
              <a:ext uri="{FF2B5EF4-FFF2-40B4-BE49-F238E27FC236}">
                <a16:creationId xmlns:a16="http://schemas.microsoft.com/office/drawing/2014/main" id="{BDA576EF-C240-3B4E-9EA1-536173E62794}"/>
              </a:ext>
            </a:extLst>
          </p:cNvPr>
          <p:cNvSpPr>
            <a:spLocks noGrp="1"/>
          </p:cNvSpPr>
          <p:nvPr>
            <p:ph idx="1"/>
          </p:nvPr>
        </p:nvSpPr>
        <p:spPr/>
        <p:txBody>
          <a:bodyPr>
            <a:normAutofit/>
          </a:bodyPr>
          <a:lstStyle/>
          <a:p>
            <a:endParaRPr lang="en-US" sz="1800" b="1" dirty="0">
              <a:ea typeface="Palatino" pitchFamily="2" charset="77"/>
            </a:endParaRPr>
          </a:p>
          <a:p>
            <a:r>
              <a:rPr lang="en-US" sz="1800" b="1" dirty="0">
                <a:ea typeface="Palatino" pitchFamily="2" charset="77"/>
              </a:rPr>
              <a:t>Ancient Crypto: </a:t>
            </a:r>
            <a:r>
              <a:rPr lang="en-US" sz="1800" dirty="0">
                <a:ea typeface="Palatino" pitchFamily="2" charset="77"/>
              </a:rPr>
              <a:t>Early signs of encryption in Egypt in ca. 2000 B.C. Letter-based encryption schemes (e.g., Caesar cipher) popular ever since.</a:t>
            </a:r>
          </a:p>
          <a:p>
            <a:endParaRPr lang="en-US" sz="1800" b="1" dirty="0">
              <a:ea typeface="Palatino" pitchFamily="2" charset="77"/>
            </a:endParaRPr>
          </a:p>
          <a:p>
            <a:r>
              <a:rPr lang="en-US" sz="1800" b="1" dirty="0">
                <a:ea typeface="Palatino" pitchFamily="2" charset="77"/>
              </a:rPr>
              <a:t>Symmetric algorithms:</a:t>
            </a:r>
            <a:r>
              <a:rPr lang="en-US" sz="1800" dirty="0">
                <a:ea typeface="Palatino" pitchFamily="2" charset="77"/>
              </a:rPr>
              <a:t> All encryption schemes from ancient times until 1976 were symmetric ones.</a:t>
            </a:r>
          </a:p>
          <a:p>
            <a:endParaRPr lang="en-US" sz="1800" b="1" dirty="0">
              <a:ea typeface="Palatino" pitchFamily="2" charset="77"/>
            </a:endParaRPr>
          </a:p>
          <a:p>
            <a:r>
              <a:rPr lang="en-US" sz="1800" b="1" dirty="0">
                <a:ea typeface="Palatino" pitchFamily="2" charset="77"/>
              </a:rPr>
              <a:t>Asymmetric algorithms: </a:t>
            </a:r>
            <a:r>
              <a:rPr lang="en-US" sz="1800" dirty="0">
                <a:ea typeface="Palatino" pitchFamily="2" charset="77"/>
              </a:rPr>
              <a:t>In 1976 public-key (or asymmetric) cryptography was openly proposed by Diffie, Hellman and Merkle.</a:t>
            </a:r>
          </a:p>
          <a:p>
            <a:endParaRPr lang="en-US" sz="1800" b="1" dirty="0">
              <a:ea typeface="Palatino" pitchFamily="2" charset="77"/>
            </a:endParaRPr>
          </a:p>
          <a:p>
            <a:r>
              <a:rPr lang="en-US" sz="1800" b="1" dirty="0">
                <a:ea typeface="Palatino" pitchFamily="2" charset="77"/>
              </a:rPr>
              <a:t>Hybrid Schemes: </a:t>
            </a:r>
            <a:r>
              <a:rPr lang="en-US" sz="1800" dirty="0">
                <a:ea typeface="Palatino" pitchFamily="2" charset="77"/>
              </a:rPr>
              <a:t>The majority of today‘s protocols are hybrid schemes, i.e., the use both</a:t>
            </a:r>
          </a:p>
          <a:p>
            <a:pPr lvl="1"/>
            <a:r>
              <a:rPr lang="en-US" sz="1800" dirty="0">
                <a:ea typeface="Palatino" pitchFamily="2" charset="77"/>
              </a:rPr>
              <a:t>symmetric ciphers (e.g., for encryption and message authentication) and</a:t>
            </a:r>
          </a:p>
          <a:p>
            <a:pPr lvl="1"/>
            <a:r>
              <a:rPr lang="en-US" sz="1800" dirty="0">
                <a:ea typeface="Palatino" pitchFamily="2" charset="77"/>
              </a:rPr>
              <a:t>asymmetric ciphers (e.g., for key exchange and digital signature).</a:t>
            </a:r>
          </a:p>
        </p:txBody>
      </p:sp>
    </p:spTree>
    <p:extLst>
      <p:ext uri="{BB962C8B-B14F-4D97-AF65-F5344CB8AC3E}">
        <p14:creationId xmlns:p14="http://schemas.microsoft.com/office/powerpoint/2010/main" val="1672298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89E2C5-66BE-024A-8C6F-3AFE2ACEC475}"/>
              </a:ext>
            </a:extLst>
          </p:cNvPr>
          <p:cNvSpPr>
            <a:spLocks noGrp="1"/>
          </p:cNvSpPr>
          <p:nvPr>
            <p:ph type="title"/>
          </p:nvPr>
        </p:nvSpPr>
        <p:spPr/>
        <p:txBody>
          <a:bodyPr/>
          <a:lstStyle/>
          <a:p>
            <a:r>
              <a:rPr lang="en-US" dirty="0">
                <a:latin typeface="Pebble" panose="020F0703020203020204" pitchFamily="34" charset="0"/>
              </a:rPr>
              <a:t>Symmetric Cryptography</a:t>
            </a:r>
          </a:p>
        </p:txBody>
      </p:sp>
      <p:sp>
        <p:nvSpPr>
          <p:cNvPr id="12" name="Content Placeholder 11">
            <a:extLst>
              <a:ext uri="{FF2B5EF4-FFF2-40B4-BE49-F238E27FC236}">
                <a16:creationId xmlns:a16="http://schemas.microsoft.com/office/drawing/2014/main" id="{BDA576EF-C240-3B4E-9EA1-536173E62794}"/>
              </a:ext>
            </a:extLst>
          </p:cNvPr>
          <p:cNvSpPr>
            <a:spLocks noGrp="1"/>
          </p:cNvSpPr>
          <p:nvPr>
            <p:ph idx="1"/>
          </p:nvPr>
        </p:nvSpPr>
        <p:spPr/>
        <p:txBody>
          <a:bodyPr>
            <a:normAutofit/>
          </a:bodyPr>
          <a:lstStyle/>
          <a:p>
            <a:pPr marL="0" indent="0">
              <a:buNone/>
            </a:pPr>
            <a:endParaRPr lang="en-US" sz="1800" dirty="0">
              <a:ea typeface="Palatino" pitchFamily="2" charset="77"/>
            </a:endParaRPr>
          </a:p>
        </p:txBody>
      </p:sp>
      <p:pic>
        <p:nvPicPr>
          <p:cNvPr id="2" name="Picture 1">
            <a:extLst>
              <a:ext uri="{FF2B5EF4-FFF2-40B4-BE49-F238E27FC236}">
                <a16:creationId xmlns:a16="http://schemas.microsoft.com/office/drawing/2014/main" id="{824B8009-07DA-3942-8E07-15611EC73BED}"/>
              </a:ext>
            </a:extLst>
          </p:cNvPr>
          <p:cNvPicPr>
            <a:picLocks noChangeAspect="1"/>
          </p:cNvPicPr>
          <p:nvPr/>
        </p:nvPicPr>
        <p:blipFill>
          <a:blip r:embed="rId3"/>
          <a:stretch>
            <a:fillRect/>
          </a:stretch>
        </p:blipFill>
        <p:spPr>
          <a:xfrm>
            <a:off x="1600200" y="3877791"/>
            <a:ext cx="1460500" cy="1993900"/>
          </a:xfrm>
          <a:prstGeom prst="rect">
            <a:avLst/>
          </a:prstGeom>
        </p:spPr>
      </p:pic>
      <p:pic>
        <p:nvPicPr>
          <p:cNvPr id="3" name="Picture 2">
            <a:extLst>
              <a:ext uri="{FF2B5EF4-FFF2-40B4-BE49-F238E27FC236}">
                <a16:creationId xmlns:a16="http://schemas.microsoft.com/office/drawing/2014/main" id="{68B932B5-3A6F-E546-94E0-A16A635B5BFD}"/>
              </a:ext>
            </a:extLst>
          </p:cNvPr>
          <p:cNvPicPr>
            <a:picLocks noChangeAspect="1"/>
          </p:cNvPicPr>
          <p:nvPr/>
        </p:nvPicPr>
        <p:blipFill>
          <a:blip r:embed="rId4"/>
          <a:stretch>
            <a:fillRect/>
          </a:stretch>
        </p:blipFill>
        <p:spPr>
          <a:xfrm>
            <a:off x="9087707" y="4051662"/>
            <a:ext cx="1049981" cy="1646157"/>
          </a:xfrm>
          <a:prstGeom prst="rect">
            <a:avLst/>
          </a:prstGeom>
        </p:spPr>
      </p:pic>
      <p:pic>
        <p:nvPicPr>
          <p:cNvPr id="4" name="Picture 3">
            <a:extLst>
              <a:ext uri="{FF2B5EF4-FFF2-40B4-BE49-F238E27FC236}">
                <a16:creationId xmlns:a16="http://schemas.microsoft.com/office/drawing/2014/main" id="{C385DDFC-5672-EE4E-9C7C-0624CC5E4BC8}"/>
              </a:ext>
            </a:extLst>
          </p:cNvPr>
          <p:cNvPicPr>
            <a:picLocks noChangeAspect="1"/>
          </p:cNvPicPr>
          <p:nvPr/>
        </p:nvPicPr>
        <p:blipFill>
          <a:blip r:embed="rId5"/>
          <a:stretch>
            <a:fillRect/>
          </a:stretch>
        </p:blipFill>
        <p:spPr>
          <a:xfrm>
            <a:off x="4912498" y="2426062"/>
            <a:ext cx="1625600" cy="1625600"/>
          </a:xfrm>
          <a:prstGeom prst="rect">
            <a:avLst/>
          </a:prstGeom>
        </p:spPr>
      </p:pic>
      <p:cxnSp>
        <p:nvCxnSpPr>
          <p:cNvPr id="8" name="Straight Arrow Connector 7">
            <a:extLst>
              <a:ext uri="{FF2B5EF4-FFF2-40B4-BE49-F238E27FC236}">
                <a16:creationId xmlns:a16="http://schemas.microsoft.com/office/drawing/2014/main" id="{A6353A9F-348B-4A42-A6DF-995D90282403}"/>
              </a:ext>
            </a:extLst>
          </p:cNvPr>
          <p:cNvCxnSpPr>
            <a:stCxn id="2" idx="3"/>
            <a:endCxn id="3" idx="1"/>
          </p:cNvCxnSpPr>
          <p:nvPr/>
        </p:nvCxnSpPr>
        <p:spPr>
          <a:xfrm>
            <a:off x="3060700" y="4874741"/>
            <a:ext cx="6027007" cy="0"/>
          </a:xfrm>
          <a:prstGeom prst="straightConnector1">
            <a:avLst/>
          </a:prstGeom>
          <a:ln w="47625">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DA13347-BA68-7947-B51F-7FE82F1CC31E}"/>
              </a:ext>
            </a:extLst>
          </p:cNvPr>
          <p:cNvCxnSpPr/>
          <p:nvPr/>
        </p:nvCxnSpPr>
        <p:spPr>
          <a:xfrm>
            <a:off x="5745892" y="4051662"/>
            <a:ext cx="0" cy="823078"/>
          </a:xfrm>
          <a:prstGeom prst="straightConnector1">
            <a:avLst/>
          </a:prstGeom>
          <a:ln w="444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680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89E2C5-66BE-024A-8C6F-3AFE2ACEC475}"/>
              </a:ext>
            </a:extLst>
          </p:cNvPr>
          <p:cNvSpPr>
            <a:spLocks noGrp="1"/>
          </p:cNvSpPr>
          <p:nvPr>
            <p:ph type="title"/>
          </p:nvPr>
        </p:nvSpPr>
        <p:spPr/>
        <p:txBody>
          <a:bodyPr/>
          <a:lstStyle/>
          <a:p>
            <a:r>
              <a:rPr lang="en-US" dirty="0">
                <a:latin typeface="Pebble" panose="020F0703020203020204" pitchFamily="34" charset="0"/>
              </a:rPr>
              <a:t>Symmetric Cryptography</a:t>
            </a:r>
          </a:p>
        </p:txBody>
      </p:sp>
      <p:sp>
        <p:nvSpPr>
          <p:cNvPr id="12" name="Content Placeholder 11">
            <a:extLst>
              <a:ext uri="{FF2B5EF4-FFF2-40B4-BE49-F238E27FC236}">
                <a16:creationId xmlns:a16="http://schemas.microsoft.com/office/drawing/2014/main" id="{BDA576EF-C240-3B4E-9EA1-536173E62794}"/>
              </a:ext>
            </a:extLst>
          </p:cNvPr>
          <p:cNvSpPr>
            <a:spLocks noGrp="1"/>
          </p:cNvSpPr>
          <p:nvPr>
            <p:ph idx="1"/>
          </p:nvPr>
        </p:nvSpPr>
        <p:spPr/>
        <p:txBody>
          <a:bodyPr>
            <a:normAutofit/>
          </a:bodyPr>
          <a:lstStyle/>
          <a:p>
            <a:pPr marL="0" indent="0">
              <a:buNone/>
            </a:pPr>
            <a:r>
              <a:rPr lang="en-US" sz="1800" dirty="0"/>
              <a:t>Alternative names: </a:t>
            </a:r>
            <a:r>
              <a:rPr lang="en-US" sz="1800" b="1" dirty="0"/>
              <a:t>private-key</a:t>
            </a:r>
            <a:r>
              <a:rPr lang="en-US" sz="1800" dirty="0"/>
              <a:t>, </a:t>
            </a:r>
            <a:r>
              <a:rPr lang="en-US" sz="1800" b="1" dirty="0"/>
              <a:t>single-key</a:t>
            </a:r>
            <a:r>
              <a:rPr lang="en-US" sz="1800" dirty="0"/>
              <a:t> or </a:t>
            </a:r>
            <a:r>
              <a:rPr lang="en-US" sz="1800" b="1" dirty="0"/>
              <a:t>secret-key</a:t>
            </a:r>
            <a:r>
              <a:rPr lang="en-US" sz="1800" dirty="0"/>
              <a:t> cryptography</a:t>
            </a:r>
            <a:endParaRPr lang="en-US" sz="1800" dirty="0">
              <a:ea typeface="Palatino" pitchFamily="2" charset="77"/>
            </a:endParaRPr>
          </a:p>
        </p:txBody>
      </p:sp>
      <p:pic>
        <p:nvPicPr>
          <p:cNvPr id="2" name="Picture 1">
            <a:extLst>
              <a:ext uri="{FF2B5EF4-FFF2-40B4-BE49-F238E27FC236}">
                <a16:creationId xmlns:a16="http://schemas.microsoft.com/office/drawing/2014/main" id="{824B8009-07DA-3942-8E07-15611EC73BED}"/>
              </a:ext>
            </a:extLst>
          </p:cNvPr>
          <p:cNvPicPr>
            <a:picLocks noChangeAspect="1"/>
          </p:cNvPicPr>
          <p:nvPr/>
        </p:nvPicPr>
        <p:blipFill>
          <a:blip r:embed="rId3"/>
          <a:stretch>
            <a:fillRect/>
          </a:stretch>
        </p:blipFill>
        <p:spPr>
          <a:xfrm>
            <a:off x="1600200" y="3877791"/>
            <a:ext cx="1460500" cy="1993900"/>
          </a:xfrm>
          <a:prstGeom prst="rect">
            <a:avLst/>
          </a:prstGeom>
        </p:spPr>
      </p:pic>
      <p:pic>
        <p:nvPicPr>
          <p:cNvPr id="3" name="Picture 2">
            <a:extLst>
              <a:ext uri="{FF2B5EF4-FFF2-40B4-BE49-F238E27FC236}">
                <a16:creationId xmlns:a16="http://schemas.microsoft.com/office/drawing/2014/main" id="{68B932B5-3A6F-E546-94E0-A16A635B5BFD}"/>
              </a:ext>
            </a:extLst>
          </p:cNvPr>
          <p:cNvPicPr>
            <a:picLocks noChangeAspect="1"/>
          </p:cNvPicPr>
          <p:nvPr/>
        </p:nvPicPr>
        <p:blipFill>
          <a:blip r:embed="rId4"/>
          <a:stretch>
            <a:fillRect/>
          </a:stretch>
        </p:blipFill>
        <p:spPr>
          <a:xfrm>
            <a:off x="9087707" y="4051662"/>
            <a:ext cx="1049981" cy="1646157"/>
          </a:xfrm>
          <a:prstGeom prst="rect">
            <a:avLst/>
          </a:prstGeom>
        </p:spPr>
      </p:pic>
      <p:pic>
        <p:nvPicPr>
          <p:cNvPr id="4" name="Picture 3">
            <a:extLst>
              <a:ext uri="{FF2B5EF4-FFF2-40B4-BE49-F238E27FC236}">
                <a16:creationId xmlns:a16="http://schemas.microsoft.com/office/drawing/2014/main" id="{C385DDFC-5672-EE4E-9C7C-0624CC5E4BC8}"/>
              </a:ext>
            </a:extLst>
          </p:cNvPr>
          <p:cNvPicPr>
            <a:picLocks noChangeAspect="1"/>
          </p:cNvPicPr>
          <p:nvPr/>
        </p:nvPicPr>
        <p:blipFill>
          <a:blip r:embed="rId5"/>
          <a:stretch>
            <a:fillRect/>
          </a:stretch>
        </p:blipFill>
        <p:spPr>
          <a:xfrm>
            <a:off x="4912498" y="2426062"/>
            <a:ext cx="1625600" cy="1625600"/>
          </a:xfrm>
          <a:prstGeom prst="rect">
            <a:avLst/>
          </a:prstGeom>
        </p:spPr>
      </p:pic>
      <p:cxnSp>
        <p:nvCxnSpPr>
          <p:cNvPr id="8" name="Straight Arrow Connector 7">
            <a:extLst>
              <a:ext uri="{FF2B5EF4-FFF2-40B4-BE49-F238E27FC236}">
                <a16:creationId xmlns:a16="http://schemas.microsoft.com/office/drawing/2014/main" id="{A6353A9F-348B-4A42-A6DF-995D90282403}"/>
              </a:ext>
            </a:extLst>
          </p:cNvPr>
          <p:cNvCxnSpPr>
            <a:stCxn id="2" idx="3"/>
            <a:endCxn id="3" idx="1"/>
          </p:cNvCxnSpPr>
          <p:nvPr/>
        </p:nvCxnSpPr>
        <p:spPr>
          <a:xfrm>
            <a:off x="3060700" y="4874741"/>
            <a:ext cx="6027007" cy="0"/>
          </a:xfrm>
          <a:prstGeom prst="straightConnector1">
            <a:avLst/>
          </a:prstGeom>
          <a:ln w="47625">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DA13347-BA68-7947-B51F-7FE82F1CC31E}"/>
              </a:ext>
            </a:extLst>
          </p:cNvPr>
          <p:cNvCxnSpPr/>
          <p:nvPr/>
        </p:nvCxnSpPr>
        <p:spPr>
          <a:xfrm>
            <a:off x="5745892" y="4051662"/>
            <a:ext cx="0" cy="823078"/>
          </a:xfrm>
          <a:prstGeom prst="straightConnector1">
            <a:avLst/>
          </a:prstGeom>
          <a:ln w="444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A5922E3-195E-0E47-A5F1-D397CF9C0244}"/>
              </a:ext>
            </a:extLst>
          </p:cNvPr>
          <p:cNvSpPr/>
          <p:nvPr/>
        </p:nvSpPr>
        <p:spPr>
          <a:xfrm>
            <a:off x="3665181" y="4613482"/>
            <a:ext cx="1247317" cy="522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Encryption (e)</a:t>
            </a:r>
            <a:endParaRPr lang="nb-NO" sz="1400" dirty="0"/>
          </a:p>
        </p:txBody>
      </p:sp>
      <p:sp>
        <p:nvSpPr>
          <p:cNvPr id="13" name="Rectangle 12">
            <a:extLst>
              <a:ext uri="{FF2B5EF4-FFF2-40B4-BE49-F238E27FC236}">
                <a16:creationId xmlns:a16="http://schemas.microsoft.com/office/drawing/2014/main" id="{FA97BE88-1DF8-734D-80DD-92202F78FC8E}"/>
              </a:ext>
            </a:extLst>
          </p:cNvPr>
          <p:cNvSpPr/>
          <p:nvPr/>
        </p:nvSpPr>
        <p:spPr>
          <a:xfrm>
            <a:off x="6838448" y="4613481"/>
            <a:ext cx="1247317" cy="52251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Decryption (d)</a:t>
            </a:r>
            <a:endParaRPr lang="nb-NO" sz="1400" dirty="0"/>
          </a:p>
        </p:txBody>
      </p:sp>
      <p:sp>
        <p:nvSpPr>
          <p:cNvPr id="14" name="Rectangle 13">
            <a:extLst>
              <a:ext uri="{FF2B5EF4-FFF2-40B4-BE49-F238E27FC236}">
                <a16:creationId xmlns:a16="http://schemas.microsoft.com/office/drawing/2014/main" id="{74DF2E60-1993-0349-B7F6-ADD706C27A2D}"/>
              </a:ext>
            </a:extLst>
          </p:cNvPr>
          <p:cNvSpPr/>
          <p:nvPr/>
        </p:nvSpPr>
        <p:spPr>
          <a:xfrm>
            <a:off x="3665180" y="5791798"/>
            <a:ext cx="1247317" cy="5225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Key Generator</a:t>
            </a:r>
            <a:endParaRPr lang="nb-NO" sz="1400" dirty="0"/>
          </a:p>
        </p:txBody>
      </p:sp>
      <p:cxnSp>
        <p:nvCxnSpPr>
          <p:cNvPr id="7" name="Straight Arrow Connector 6">
            <a:extLst>
              <a:ext uri="{FF2B5EF4-FFF2-40B4-BE49-F238E27FC236}">
                <a16:creationId xmlns:a16="http://schemas.microsoft.com/office/drawing/2014/main" id="{10C7709E-3BE8-F14A-B41D-DC3712802942}"/>
              </a:ext>
            </a:extLst>
          </p:cNvPr>
          <p:cNvCxnSpPr>
            <a:stCxn id="14" idx="0"/>
            <a:endCxn id="5" idx="2"/>
          </p:cNvCxnSpPr>
          <p:nvPr/>
        </p:nvCxnSpPr>
        <p:spPr>
          <a:xfrm flipV="1">
            <a:off x="4288839" y="5135997"/>
            <a:ext cx="1" cy="655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5A9BBB62-813A-F14D-B1FC-8283E40840FE}"/>
              </a:ext>
            </a:extLst>
          </p:cNvPr>
          <p:cNvCxnSpPr>
            <a:stCxn id="14" idx="3"/>
            <a:endCxn id="13" idx="2"/>
          </p:cNvCxnSpPr>
          <p:nvPr/>
        </p:nvCxnSpPr>
        <p:spPr>
          <a:xfrm flipV="1">
            <a:off x="4912497" y="5135996"/>
            <a:ext cx="2549610" cy="9170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09E3D50-1FD0-FE41-A58D-92E9C5E12094}"/>
              </a:ext>
            </a:extLst>
          </p:cNvPr>
          <p:cNvSpPr txBox="1"/>
          <p:nvPr/>
        </p:nvSpPr>
        <p:spPr>
          <a:xfrm>
            <a:off x="6187302" y="6129376"/>
            <a:ext cx="266420" cy="307777"/>
          </a:xfrm>
          <a:prstGeom prst="rect">
            <a:avLst/>
          </a:prstGeom>
          <a:noFill/>
        </p:spPr>
        <p:txBody>
          <a:bodyPr wrap="none" rtlCol="0">
            <a:spAutoFit/>
          </a:bodyPr>
          <a:lstStyle/>
          <a:p>
            <a:r>
              <a:rPr lang="en-US" sz="1400" dirty="0"/>
              <a:t>k</a:t>
            </a:r>
            <a:endParaRPr lang="nb-NO" sz="1400" dirty="0"/>
          </a:p>
        </p:txBody>
      </p:sp>
      <p:sp>
        <p:nvSpPr>
          <p:cNvPr id="17" name="TextBox 16">
            <a:extLst>
              <a:ext uri="{FF2B5EF4-FFF2-40B4-BE49-F238E27FC236}">
                <a16:creationId xmlns:a16="http://schemas.microsoft.com/office/drawing/2014/main" id="{38552282-6A86-324F-9B66-5B082C560B48}"/>
              </a:ext>
            </a:extLst>
          </p:cNvPr>
          <p:cNvSpPr txBox="1"/>
          <p:nvPr/>
        </p:nvSpPr>
        <p:spPr>
          <a:xfrm>
            <a:off x="4276446" y="5286749"/>
            <a:ext cx="266420" cy="307777"/>
          </a:xfrm>
          <a:prstGeom prst="rect">
            <a:avLst/>
          </a:prstGeom>
          <a:noFill/>
        </p:spPr>
        <p:txBody>
          <a:bodyPr wrap="none" rtlCol="0">
            <a:spAutoFit/>
          </a:bodyPr>
          <a:lstStyle/>
          <a:p>
            <a:r>
              <a:rPr lang="en-US" sz="1400" dirty="0"/>
              <a:t>k</a:t>
            </a:r>
            <a:endParaRPr lang="nb-NO" sz="1400" dirty="0"/>
          </a:p>
        </p:txBody>
      </p:sp>
    </p:spTree>
    <p:extLst>
      <p:ext uri="{BB962C8B-B14F-4D97-AF65-F5344CB8AC3E}">
        <p14:creationId xmlns:p14="http://schemas.microsoft.com/office/powerpoint/2010/main" val="1825021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89E2C5-66BE-024A-8C6F-3AFE2ACEC475}"/>
              </a:ext>
            </a:extLst>
          </p:cNvPr>
          <p:cNvSpPr>
            <a:spLocks noGrp="1"/>
          </p:cNvSpPr>
          <p:nvPr>
            <p:ph type="title"/>
          </p:nvPr>
        </p:nvSpPr>
        <p:spPr/>
        <p:txBody>
          <a:bodyPr/>
          <a:lstStyle/>
          <a:p>
            <a:r>
              <a:rPr lang="en-US" dirty="0">
                <a:latin typeface="Pebble" panose="020F0703020203020204" pitchFamily="34" charset="0"/>
              </a:rPr>
              <a:t>Cryptanalysis..</a:t>
            </a:r>
            <a:endParaRPr lang="nb-NO" dirty="0">
              <a:latin typeface="Pebble" panose="020F0703020203020204" pitchFamily="34" charset="0"/>
            </a:endParaRPr>
          </a:p>
        </p:txBody>
      </p:sp>
      <p:sp>
        <p:nvSpPr>
          <p:cNvPr id="12" name="Content Placeholder 11">
            <a:extLst>
              <a:ext uri="{FF2B5EF4-FFF2-40B4-BE49-F238E27FC236}">
                <a16:creationId xmlns:a16="http://schemas.microsoft.com/office/drawing/2014/main" id="{BDA576EF-C240-3B4E-9EA1-536173E62794}"/>
              </a:ext>
            </a:extLst>
          </p:cNvPr>
          <p:cNvSpPr>
            <a:spLocks noGrp="1"/>
          </p:cNvSpPr>
          <p:nvPr>
            <p:ph idx="1"/>
          </p:nvPr>
        </p:nvSpPr>
        <p:spPr/>
        <p:txBody>
          <a:bodyPr>
            <a:normAutofit/>
          </a:bodyPr>
          <a:lstStyle/>
          <a:p>
            <a:r>
              <a:rPr lang="en-AU" sz="1800" dirty="0"/>
              <a:t>There is no mathematical proof of security for any practical cipher</a:t>
            </a:r>
          </a:p>
          <a:p>
            <a:r>
              <a:rPr lang="en-AU" sz="1800" dirty="0"/>
              <a:t>The only way to have assurance that a cipher is secure is to try to break it (and fail)!</a:t>
            </a:r>
          </a:p>
          <a:p>
            <a:pPr marL="0" indent="0">
              <a:buNone/>
            </a:pPr>
            <a:endParaRPr lang="en-AU" sz="1800" dirty="0">
              <a:ea typeface="Palatino" pitchFamily="2" charset="77"/>
            </a:endParaRPr>
          </a:p>
          <a:p>
            <a:pPr marL="0" indent="0">
              <a:buNone/>
            </a:pPr>
            <a:r>
              <a:rPr lang="en-AU" sz="1800" dirty="0"/>
              <a:t>Kerckhoff‘s Principle (1883) is paramount in modern cryptography:</a:t>
            </a:r>
          </a:p>
          <a:p>
            <a:pPr marL="0" indent="0">
              <a:buNone/>
            </a:pPr>
            <a:endParaRPr lang="en-AU" sz="1800" dirty="0">
              <a:ea typeface="Palatino" pitchFamily="2" charset="77"/>
            </a:endParaRPr>
          </a:p>
          <a:p>
            <a:pPr marL="0" indent="0">
              <a:buNone/>
            </a:pPr>
            <a:endParaRPr lang="en-AU" sz="1800" dirty="0">
              <a:ea typeface="Palatino" pitchFamily="2" charset="77"/>
            </a:endParaRPr>
          </a:p>
          <a:p>
            <a:pPr marL="0" indent="0">
              <a:buNone/>
            </a:pPr>
            <a:endParaRPr lang="en-AU" sz="1800" dirty="0">
              <a:ea typeface="Palatino" pitchFamily="2" charset="77"/>
            </a:endParaRPr>
          </a:p>
          <a:p>
            <a:pPr marL="0" indent="0">
              <a:buNone/>
            </a:pPr>
            <a:endParaRPr lang="en-AU" sz="1800" dirty="0">
              <a:ea typeface="Palatino" pitchFamily="2" charset="77"/>
            </a:endParaRPr>
          </a:p>
          <a:p>
            <a:pPr marL="0" indent="0">
              <a:buNone/>
            </a:pPr>
            <a:endParaRPr lang="en-AU" sz="1800" dirty="0">
              <a:ea typeface="Palatino" pitchFamily="2" charset="77"/>
            </a:endParaRPr>
          </a:p>
          <a:p>
            <a:pPr marL="0" indent="0">
              <a:buNone/>
            </a:pPr>
            <a:r>
              <a:rPr lang="en-AU" sz="1800" b="1" dirty="0"/>
              <a:t>In order to achieve Kerckhoff‘s Principle in practice: </a:t>
            </a:r>
            <a:r>
              <a:rPr lang="en-AU" sz="1800" dirty="0"/>
              <a:t>Only use widely known ciphers that have been cryptanalyzed for several years by good cryptographers!</a:t>
            </a:r>
            <a:endParaRPr lang="en-AU" sz="1800" dirty="0">
              <a:ea typeface="Palatino" pitchFamily="2" charset="77"/>
            </a:endParaRPr>
          </a:p>
        </p:txBody>
      </p:sp>
      <p:sp>
        <p:nvSpPr>
          <p:cNvPr id="2" name="Rounded Rectangle 1">
            <a:extLst>
              <a:ext uri="{FF2B5EF4-FFF2-40B4-BE49-F238E27FC236}">
                <a16:creationId xmlns:a16="http://schemas.microsoft.com/office/drawing/2014/main" id="{F7F47801-2149-634C-8197-07739EF8A6A5}"/>
              </a:ext>
            </a:extLst>
          </p:cNvPr>
          <p:cNvSpPr/>
          <p:nvPr/>
        </p:nvSpPr>
        <p:spPr>
          <a:xfrm>
            <a:off x="2651760" y="3396343"/>
            <a:ext cx="694944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cryptosystem should be secure even if the attacker knows all details about the system, with the exception of the secret key.</a:t>
            </a:r>
          </a:p>
        </p:txBody>
      </p:sp>
    </p:spTree>
    <p:extLst>
      <p:ext uri="{BB962C8B-B14F-4D97-AF65-F5344CB8AC3E}">
        <p14:creationId xmlns:p14="http://schemas.microsoft.com/office/powerpoint/2010/main" val="634100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D38E9F4-1CB5-1E4E-9256-A3E9ED26249F}"/>
              </a:ext>
            </a:extLst>
          </p:cNvPr>
          <p:cNvSpPr/>
          <p:nvPr/>
        </p:nvSpPr>
        <p:spPr>
          <a:xfrm>
            <a:off x="5397598" y="1259315"/>
            <a:ext cx="1974715" cy="6906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Pebble" panose="020F0703020203020204" pitchFamily="34" charset="0"/>
              </a:rPr>
              <a:t>Cryptanalysis</a:t>
            </a:r>
            <a:endParaRPr lang="nb-NO" dirty="0">
              <a:latin typeface="Pebble" panose="020F0703020203020204" pitchFamily="34" charset="0"/>
            </a:endParaRPr>
          </a:p>
        </p:txBody>
      </p:sp>
      <p:sp>
        <p:nvSpPr>
          <p:cNvPr id="7" name="Rounded Rectangle 6">
            <a:extLst>
              <a:ext uri="{FF2B5EF4-FFF2-40B4-BE49-F238E27FC236}">
                <a16:creationId xmlns:a16="http://schemas.microsoft.com/office/drawing/2014/main" id="{9610E4DD-A5F9-CA45-B414-8ACA8E2577A4}"/>
              </a:ext>
            </a:extLst>
          </p:cNvPr>
          <p:cNvSpPr/>
          <p:nvPr/>
        </p:nvSpPr>
        <p:spPr>
          <a:xfrm>
            <a:off x="2651807" y="2724949"/>
            <a:ext cx="2334639" cy="3858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Pebble" panose="020F0703020203020204" pitchFamily="34" charset="0"/>
              </a:rPr>
              <a:t>Classical Cryptanalysis</a:t>
            </a:r>
            <a:endParaRPr lang="nb-NO" sz="1600" dirty="0">
              <a:latin typeface="Pebble" panose="020F0703020203020204" pitchFamily="34" charset="0"/>
            </a:endParaRPr>
          </a:p>
        </p:txBody>
      </p:sp>
      <p:sp>
        <p:nvSpPr>
          <p:cNvPr id="8" name="Rounded Rectangle 7">
            <a:extLst>
              <a:ext uri="{FF2B5EF4-FFF2-40B4-BE49-F238E27FC236}">
                <a16:creationId xmlns:a16="http://schemas.microsoft.com/office/drawing/2014/main" id="{033B5FBD-B9EC-404B-ACD2-DAB5CE05AE36}"/>
              </a:ext>
            </a:extLst>
          </p:cNvPr>
          <p:cNvSpPr/>
          <p:nvPr/>
        </p:nvSpPr>
        <p:spPr>
          <a:xfrm>
            <a:off x="5231257" y="2724948"/>
            <a:ext cx="2430296" cy="3858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Pebble" panose="020F0703020203020204" pitchFamily="34" charset="0"/>
              </a:rPr>
              <a:t>Implementation attacks</a:t>
            </a:r>
            <a:endParaRPr lang="nb-NO" sz="1600" dirty="0">
              <a:latin typeface="Pebble" panose="020F0703020203020204" pitchFamily="34" charset="0"/>
            </a:endParaRPr>
          </a:p>
        </p:txBody>
      </p:sp>
      <p:sp>
        <p:nvSpPr>
          <p:cNvPr id="9" name="Rounded Rectangle 8">
            <a:extLst>
              <a:ext uri="{FF2B5EF4-FFF2-40B4-BE49-F238E27FC236}">
                <a16:creationId xmlns:a16="http://schemas.microsoft.com/office/drawing/2014/main" id="{7E6E07BC-F9BD-8945-AAD6-159899E69156}"/>
              </a:ext>
            </a:extLst>
          </p:cNvPr>
          <p:cNvSpPr/>
          <p:nvPr/>
        </p:nvSpPr>
        <p:spPr>
          <a:xfrm>
            <a:off x="7906363" y="2724948"/>
            <a:ext cx="2034471" cy="3858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Pebble" panose="020F0703020203020204" pitchFamily="34" charset="0"/>
              </a:rPr>
              <a:t>Social Engineering</a:t>
            </a:r>
            <a:endParaRPr lang="nb-NO" sz="1600" dirty="0">
              <a:latin typeface="Pebble" panose="020F0703020203020204" pitchFamily="34" charset="0"/>
            </a:endParaRPr>
          </a:p>
        </p:txBody>
      </p:sp>
      <p:sp>
        <p:nvSpPr>
          <p:cNvPr id="10" name="Rounded Rectangle 9">
            <a:extLst>
              <a:ext uri="{FF2B5EF4-FFF2-40B4-BE49-F238E27FC236}">
                <a16:creationId xmlns:a16="http://schemas.microsoft.com/office/drawing/2014/main" id="{91F6F8AC-E163-CC44-B531-C6D9EA286B88}"/>
              </a:ext>
            </a:extLst>
          </p:cNvPr>
          <p:cNvSpPr/>
          <p:nvPr/>
        </p:nvSpPr>
        <p:spPr>
          <a:xfrm>
            <a:off x="1162595" y="3657184"/>
            <a:ext cx="2393888" cy="3858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Pebble" panose="020F0703020203020204" pitchFamily="34" charset="0"/>
              </a:rPr>
              <a:t>Mathematical Analysis</a:t>
            </a:r>
            <a:endParaRPr lang="nb-NO" sz="1600" dirty="0">
              <a:latin typeface="Pebble" panose="020F0703020203020204" pitchFamily="34" charset="0"/>
            </a:endParaRPr>
          </a:p>
        </p:txBody>
      </p:sp>
      <p:sp>
        <p:nvSpPr>
          <p:cNvPr id="11" name="Rounded Rectangle 10">
            <a:extLst>
              <a:ext uri="{FF2B5EF4-FFF2-40B4-BE49-F238E27FC236}">
                <a16:creationId xmlns:a16="http://schemas.microsoft.com/office/drawing/2014/main" id="{2E78BE68-9D85-6A42-9A98-0EB3642E3E06}"/>
              </a:ext>
            </a:extLst>
          </p:cNvPr>
          <p:cNvSpPr/>
          <p:nvPr/>
        </p:nvSpPr>
        <p:spPr>
          <a:xfrm>
            <a:off x="3828855" y="3657183"/>
            <a:ext cx="2310688" cy="3858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Pebble" panose="020F0703020203020204" pitchFamily="34" charset="0"/>
              </a:rPr>
              <a:t>Brute-force Analysis</a:t>
            </a:r>
            <a:endParaRPr lang="nb-NO" sz="1600" dirty="0">
              <a:latin typeface="Pebble" panose="020F0703020203020204" pitchFamily="34" charset="0"/>
            </a:endParaRPr>
          </a:p>
        </p:txBody>
      </p:sp>
      <p:cxnSp>
        <p:nvCxnSpPr>
          <p:cNvPr id="22" name="Elbow Connector 21">
            <a:extLst>
              <a:ext uri="{FF2B5EF4-FFF2-40B4-BE49-F238E27FC236}">
                <a16:creationId xmlns:a16="http://schemas.microsoft.com/office/drawing/2014/main" id="{B02ED3EF-BC10-FC44-BD31-836EE76A614E}"/>
              </a:ext>
            </a:extLst>
          </p:cNvPr>
          <p:cNvCxnSpPr>
            <a:cxnSpLocks/>
            <a:stCxn id="7" idx="0"/>
            <a:endCxn id="9" idx="0"/>
          </p:cNvCxnSpPr>
          <p:nvPr/>
        </p:nvCxnSpPr>
        <p:spPr>
          <a:xfrm rot="5400000" flipH="1" flipV="1">
            <a:off x="6371363" y="172713"/>
            <a:ext cx="1" cy="5104472"/>
          </a:xfrm>
          <a:prstGeom prst="bentConnector3">
            <a:avLst>
              <a:gd name="adj1" fmla="val 22860100000"/>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36DD0F0-8EBC-0242-A071-892CC90EA5C1}"/>
              </a:ext>
            </a:extLst>
          </p:cNvPr>
          <p:cNvCxnSpPr>
            <a:cxnSpLocks/>
            <a:endCxn id="8" idx="0"/>
          </p:cNvCxnSpPr>
          <p:nvPr/>
        </p:nvCxnSpPr>
        <p:spPr>
          <a:xfrm>
            <a:off x="6432625" y="1949979"/>
            <a:ext cx="13780" cy="7749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7C3B48E8-3AC1-9241-8D4E-AD1833CB664A}"/>
              </a:ext>
            </a:extLst>
          </p:cNvPr>
          <p:cNvCxnSpPr>
            <a:cxnSpLocks/>
            <a:stCxn id="10" idx="0"/>
            <a:endCxn id="11" idx="0"/>
          </p:cNvCxnSpPr>
          <p:nvPr/>
        </p:nvCxnSpPr>
        <p:spPr>
          <a:xfrm rot="5400000" flipH="1" flipV="1">
            <a:off x="3671869" y="2344854"/>
            <a:ext cx="1" cy="2624660"/>
          </a:xfrm>
          <a:prstGeom prst="bentConnector3">
            <a:avLst>
              <a:gd name="adj1" fmla="val 22860100000"/>
            </a:avLst>
          </a:prstGeom>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ABE1DD8A-221C-714D-B1BA-1153CB3FE6EB}"/>
              </a:ext>
            </a:extLst>
          </p:cNvPr>
          <p:cNvCxnSpPr>
            <a:stCxn id="7" idx="2"/>
          </p:cNvCxnSpPr>
          <p:nvPr/>
        </p:nvCxnSpPr>
        <p:spPr>
          <a:xfrm rot="5400000">
            <a:off x="3663485" y="3266456"/>
            <a:ext cx="311285"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BA577892-F9E7-A342-8831-45EE75C8B4BE}"/>
              </a:ext>
            </a:extLst>
          </p:cNvPr>
          <p:cNvSpPr/>
          <p:nvPr/>
        </p:nvSpPr>
        <p:spPr>
          <a:xfrm>
            <a:off x="7751361" y="6062021"/>
            <a:ext cx="4440639" cy="369332"/>
          </a:xfrm>
          <a:prstGeom prst="rect">
            <a:avLst/>
          </a:prstGeom>
        </p:spPr>
        <p:txBody>
          <a:bodyPr wrap="none">
            <a:spAutoFit/>
          </a:bodyPr>
          <a:lstStyle/>
          <a:p>
            <a:r>
              <a:rPr lang="en-US" dirty="0">
                <a:latin typeface="Pebble" panose="020F0703020203020204" pitchFamily="34" charset="0"/>
              </a:rPr>
              <a:t>Classification of the Field of Cryptanalysis</a:t>
            </a:r>
          </a:p>
        </p:txBody>
      </p:sp>
    </p:spTree>
    <p:extLst>
      <p:ext uri="{BB962C8B-B14F-4D97-AF65-F5344CB8AC3E}">
        <p14:creationId xmlns:p14="http://schemas.microsoft.com/office/powerpoint/2010/main" val="2775787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D38E9F4-1CB5-1E4E-9256-A3E9ED26249F}"/>
              </a:ext>
            </a:extLst>
          </p:cNvPr>
          <p:cNvSpPr/>
          <p:nvPr/>
        </p:nvSpPr>
        <p:spPr>
          <a:xfrm>
            <a:off x="6743072" y="384104"/>
            <a:ext cx="1974715" cy="6906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Pebble" panose="020F0703020203020204" pitchFamily="34" charset="0"/>
              </a:rPr>
              <a:t>Cryptology</a:t>
            </a:r>
            <a:endParaRPr lang="nb-NO" dirty="0">
              <a:latin typeface="Pebble" panose="020F0703020203020204" pitchFamily="34" charset="0"/>
            </a:endParaRPr>
          </a:p>
        </p:txBody>
      </p:sp>
      <p:sp>
        <p:nvSpPr>
          <p:cNvPr id="5" name="Rounded Rectangle 4">
            <a:extLst>
              <a:ext uri="{FF2B5EF4-FFF2-40B4-BE49-F238E27FC236}">
                <a16:creationId xmlns:a16="http://schemas.microsoft.com/office/drawing/2014/main" id="{943F4449-5121-5343-8307-FE6CD2117B74}"/>
              </a:ext>
            </a:extLst>
          </p:cNvPr>
          <p:cNvSpPr/>
          <p:nvPr/>
        </p:nvSpPr>
        <p:spPr>
          <a:xfrm>
            <a:off x="3956101" y="1878920"/>
            <a:ext cx="1974715" cy="6906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Pebble" panose="020F0703020203020204" pitchFamily="34" charset="0"/>
              </a:rPr>
              <a:t>Cryptography</a:t>
            </a:r>
            <a:endParaRPr lang="nb-NO" dirty="0">
              <a:latin typeface="Pebble" panose="020F0703020203020204" pitchFamily="34" charset="0"/>
            </a:endParaRPr>
          </a:p>
        </p:txBody>
      </p:sp>
      <p:sp>
        <p:nvSpPr>
          <p:cNvPr id="6" name="Rounded Rectangle 5">
            <a:extLst>
              <a:ext uri="{FF2B5EF4-FFF2-40B4-BE49-F238E27FC236}">
                <a16:creationId xmlns:a16="http://schemas.microsoft.com/office/drawing/2014/main" id="{E3746B20-981F-3B47-9E8D-875F3473BADA}"/>
              </a:ext>
            </a:extLst>
          </p:cNvPr>
          <p:cNvSpPr/>
          <p:nvPr/>
        </p:nvSpPr>
        <p:spPr>
          <a:xfrm>
            <a:off x="9539777" y="1878920"/>
            <a:ext cx="1974715" cy="6906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Pebble" panose="020F0703020203020204" pitchFamily="34" charset="0"/>
              </a:rPr>
              <a:t>Cryptanalysis</a:t>
            </a:r>
            <a:endParaRPr lang="nb-NO" dirty="0">
              <a:latin typeface="Pebble" panose="020F0703020203020204" pitchFamily="34" charset="0"/>
            </a:endParaRPr>
          </a:p>
        </p:txBody>
      </p:sp>
      <p:sp>
        <p:nvSpPr>
          <p:cNvPr id="7" name="Rounded Rectangle 6">
            <a:extLst>
              <a:ext uri="{FF2B5EF4-FFF2-40B4-BE49-F238E27FC236}">
                <a16:creationId xmlns:a16="http://schemas.microsoft.com/office/drawing/2014/main" id="{9610E4DD-A5F9-CA45-B414-8ACA8E2577A4}"/>
              </a:ext>
            </a:extLst>
          </p:cNvPr>
          <p:cNvSpPr/>
          <p:nvPr/>
        </p:nvSpPr>
        <p:spPr>
          <a:xfrm>
            <a:off x="1162641" y="3344554"/>
            <a:ext cx="2334639" cy="3858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Pebble" panose="020F0703020203020204" pitchFamily="34" charset="0"/>
              </a:rPr>
              <a:t>Symmetric Algorithms</a:t>
            </a:r>
            <a:endParaRPr lang="nb-NO" sz="1600" dirty="0">
              <a:latin typeface="Pebble" panose="020F0703020203020204" pitchFamily="34" charset="0"/>
            </a:endParaRPr>
          </a:p>
        </p:txBody>
      </p:sp>
      <p:sp>
        <p:nvSpPr>
          <p:cNvPr id="8" name="Rounded Rectangle 7">
            <a:extLst>
              <a:ext uri="{FF2B5EF4-FFF2-40B4-BE49-F238E27FC236}">
                <a16:creationId xmlns:a16="http://schemas.microsoft.com/office/drawing/2014/main" id="{033B5FBD-B9EC-404B-ACD2-DAB5CE05AE36}"/>
              </a:ext>
            </a:extLst>
          </p:cNvPr>
          <p:cNvSpPr/>
          <p:nvPr/>
        </p:nvSpPr>
        <p:spPr>
          <a:xfrm>
            <a:off x="3742091" y="3344553"/>
            <a:ext cx="2430296" cy="3858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Pebble" panose="020F0703020203020204" pitchFamily="34" charset="0"/>
              </a:rPr>
              <a:t>Asymmetric Algorithms</a:t>
            </a:r>
            <a:endParaRPr lang="nb-NO" sz="1600" dirty="0">
              <a:latin typeface="Pebble" panose="020F0703020203020204" pitchFamily="34" charset="0"/>
            </a:endParaRPr>
          </a:p>
        </p:txBody>
      </p:sp>
      <p:sp>
        <p:nvSpPr>
          <p:cNvPr id="9" name="Rounded Rectangle 8">
            <a:extLst>
              <a:ext uri="{FF2B5EF4-FFF2-40B4-BE49-F238E27FC236}">
                <a16:creationId xmlns:a16="http://schemas.microsoft.com/office/drawing/2014/main" id="{7E6E07BC-F9BD-8945-AAD6-159899E69156}"/>
              </a:ext>
            </a:extLst>
          </p:cNvPr>
          <p:cNvSpPr/>
          <p:nvPr/>
        </p:nvSpPr>
        <p:spPr>
          <a:xfrm>
            <a:off x="6417198" y="3344553"/>
            <a:ext cx="1738012" cy="3858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Pebble" panose="020F0703020203020204" pitchFamily="34" charset="0"/>
              </a:rPr>
              <a:t>Protocols</a:t>
            </a:r>
            <a:endParaRPr lang="nb-NO" dirty="0">
              <a:latin typeface="Pebble" panose="020F0703020203020204" pitchFamily="34" charset="0"/>
            </a:endParaRPr>
          </a:p>
        </p:txBody>
      </p:sp>
      <p:sp>
        <p:nvSpPr>
          <p:cNvPr id="10" name="Rounded Rectangle 9">
            <a:extLst>
              <a:ext uri="{FF2B5EF4-FFF2-40B4-BE49-F238E27FC236}">
                <a16:creationId xmlns:a16="http://schemas.microsoft.com/office/drawing/2014/main" id="{91F6F8AC-E163-CC44-B531-C6D9EA286B88}"/>
              </a:ext>
            </a:extLst>
          </p:cNvPr>
          <p:cNvSpPr/>
          <p:nvPr/>
        </p:nvSpPr>
        <p:spPr>
          <a:xfrm>
            <a:off x="510889" y="4276789"/>
            <a:ext cx="1556428" cy="3858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Pebble" panose="020F0703020203020204" pitchFamily="34" charset="0"/>
              </a:rPr>
              <a:t>Block Ciphers</a:t>
            </a:r>
            <a:endParaRPr lang="nb-NO" sz="1600" dirty="0">
              <a:latin typeface="Pebble" panose="020F0703020203020204" pitchFamily="34" charset="0"/>
            </a:endParaRPr>
          </a:p>
        </p:txBody>
      </p:sp>
      <p:sp>
        <p:nvSpPr>
          <p:cNvPr id="11" name="Rounded Rectangle 10">
            <a:extLst>
              <a:ext uri="{FF2B5EF4-FFF2-40B4-BE49-F238E27FC236}">
                <a16:creationId xmlns:a16="http://schemas.microsoft.com/office/drawing/2014/main" id="{2E78BE68-9D85-6A42-9A98-0EB3642E3E06}"/>
              </a:ext>
            </a:extLst>
          </p:cNvPr>
          <p:cNvSpPr/>
          <p:nvPr/>
        </p:nvSpPr>
        <p:spPr>
          <a:xfrm>
            <a:off x="2339689" y="4276788"/>
            <a:ext cx="1750980" cy="3858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Pebble" panose="020F0703020203020204" pitchFamily="34" charset="0"/>
              </a:rPr>
              <a:t>Stream Ciphers</a:t>
            </a:r>
            <a:endParaRPr lang="nb-NO" sz="1600" dirty="0">
              <a:latin typeface="Pebble" panose="020F0703020203020204" pitchFamily="34" charset="0"/>
            </a:endParaRPr>
          </a:p>
        </p:txBody>
      </p:sp>
      <p:cxnSp>
        <p:nvCxnSpPr>
          <p:cNvPr id="13" name="Elbow Connector 12">
            <a:extLst>
              <a:ext uri="{FF2B5EF4-FFF2-40B4-BE49-F238E27FC236}">
                <a16:creationId xmlns:a16="http://schemas.microsoft.com/office/drawing/2014/main" id="{07C1FD09-8269-0C42-B1D7-8B4CB162A71D}"/>
              </a:ext>
            </a:extLst>
          </p:cNvPr>
          <p:cNvCxnSpPr>
            <a:cxnSpLocks/>
          </p:cNvCxnSpPr>
          <p:nvPr/>
        </p:nvCxnSpPr>
        <p:spPr>
          <a:xfrm rot="5400000" flipH="1" flipV="1">
            <a:off x="7724079" y="-887113"/>
            <a:ext cx="12700" cy="5583676"/>
          </a:xfrm>
          <a:prstGeom prst="bentConnector3">
            <a:avLst>
              <a:gd name="adj1" fmla="val 2719150"/>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4569A48-C703-E446-94E2-D39D05916004}"/>
              </a:ext>
            </a:extLst>
          </p:cNvPr>
          <p:cNvCxnSpPr>
            <a:stCxn id="4" idx="2"/>
          </p:cNvCxnSpPr>
          <p:nvPr/>
        </p:nvCxnSpPr>
        <p:spPr>
          <a:xfrm flipH="1">
            <a:off x="7730429" y="1074768"/>
            <a:ext cx="1" cy="496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B02ED3EF-BC10-FC44-BD31-836EE76A614E}"/>
              </a:ext>
            </a:extLst>
          </p:cNvPr>
          <p:cNvCxnSpPr>
            <a:stCxn id="7" idx="0"/>
            <a:endCxn id="9" idx="0"/>
          </p:cNvCxnSpPr>
          <p:nvPr/>
        </p:nvCxnSpPr>
        <p:spPr>
          <a:xfrm rot="5400000" flipH="1" flipV="1">
            <a:off x="4808082" y="866433"/>
            <a:ext cx="1" cy="4956243"/>
          </a:xfrm>
          <a:prstGeom prst="bentConnector3">
            <a:avLst>
              <a:gd name="adj1" fmla="val 22860100000"/>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36DD0F0-8EBC-0242-A071-892CC90EA5C1}"/>
              </a:ext>
            </a:extLst>
          </p:cNvPr>
          <p:cNvCxnSpPr>
            <a:cxnSpLocks/>
            <a:stCxn id="5" idx="2"/>
            <a:endCxn id="8" idx="0"/>
          </p:cNvCxnSpPr>
          <p:nvPr/>
        </p:nvCxnSpPr>
        <p:spPr>
          <a:xfrm>
            <a:off x="4943459" y="2569584"/>
            <a:ext cx="13780" cy="7749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7C3B48E8-3AC1-9241-8D4E-AD1833CB664A}"/>
              </a:ext>
            </a:extLst>
          </p:cNvPr>
          <p:cNvCxnSpPr>
            <a:stCxn id="10" idx="0"/>
            <a:endCxn id="11" idx="0"/>
          </p:cNvCxnSpPr>
          <p:nvPr/>
        </p:nvCxnSpPr>
        <p:spPr>
          <a:xfrm rot="5400000" flipH="1" flipV="1">
            <a:off x="2252141" y="3313751"/>
            <a:ext cx="1" cy="1926076"/>
          </a:xfrm>
          <a:prstGeom prst="bentConnector3">
            <a:avLst>
              <a:gd name="adj1" fmla="val 22860100000"/>
            </a:avLst>
          </a:prstGeom>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ABE1DD8A-221C-714D-B1BA-1153CB3FE6EB}"/>
              </a:ext>
            </a:extLst>
          </p:cNvPr>
          <p:cNvCxnSpPr>
            <a:stCxn id="7" idx="2"/>
          </p:cNvCxnSpPr>
          <p:nvPr/>
        </p:nvCxnSpPr>
        <p:spPr>
          <a:xfrm rot="5400000">
            <a:off x="2174319" y="3886061"/>
            <a:ext cx="311285"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8649AE6-6572-DE4E-85A1-B6822A153F47}"/>
              </a:ext>
            </a:extLst>
          </p:cNvPr>
          <p:cNvSpPr txBox="1"/>
          <p:nvPr/>
        </p:nvSpPr>
        <p:spPr>
          <a:xfrm>
            <a:off x="640912" y="4662653"/>
            <a:ext cx="1296381" cy="1077218"/>
          </a:xfrm>
          <a:prstGeom prst="rect">
            <a:avLst/>
          </a:prstGeom>
          <a:noFill/>
        </p:spPr>
        <p:txBody>
          <a:bodyPr wrap="none" rtlCol="0">
            <a:spAutoFit/>
          </a:bodyPr>
          <a:lstStyle/>
          <a:p>
            <a:pPr marL="285750" indent="-285750">
              <a:buFont typeface="Arial" panose="020B0604020202020204" pitchFamily="34" charset="0"/>
              <a:buChar char="•"/>
            </a:pPr>
            <a:r>
              <a:rPr lang="en-US" sz="1600" dirty="0"/>
              <a:t>DES/3DES</a:t>
            </a:r>
          </a:p>
          <a:p>
            <a:pPr marL="285750" indent="-285750">
              <a:buFont typeface="Arial" panose="020B0604020202020204" pitchFamily="34" charset="0"/>
              <a:buChar char="•"/>
            </a:pPr>
            <a:r>
              <a:rPr lang="en-US" sz="1600" dirty="0"/>
              <a:t>Blowfish</a:t>
            </a:r>
          </a:p>
          <a:p>
            <a:pPr marL="285750" indent="-285750">
              <a:buFont typeface="Arial" panose="020B0604020202020204" pitchFamily="34" charset="0"/>
              <a:buChar char="•"/>
            </a:pPr>
            <a:r>
              <a:rPr lang="en-US" sz="1600" dirty="0" err="1"/>
              <a:t>Twofish</a:t>
            </a:r>
            <a:endParaRPr lang="en-US" sz="1600" dirty="0"/>
          </a:p>
          <a:p>
            <a:pPr marL="285750" indent="-285750">
              <a:buFont typeface="Arial" panose="020B0604020202020204" pitchFamily="34" charset="0"/>
              <a:buChar char="•"/>
            </a:pPr>
            <a:r>
              <a:rPr lang="en-US" sz="1600" dirty="0"/>
              <a:t>AES</a:t>
            </a:r>
            <a:endParaRPr lang="nb-NO" sz="1600" dirty="0"/>
          </a:p>
        </p:txBody>
      </p:sp>
      <p:sp>
        <p:nvSpPr>
          <p:cNvPr id="19" name="TextBox 18">
            <a:extLst>
              <a:ext uri="{FF2B5EF4-FFF2-40B4-BE49-F238E27FC236}">
                <a16:creationId xmlns:a16="http://schemas.microsoft.com/office/drawing/2014/main" id="{8E2F8B3D-2765-494D-800A-D494B4FD8ABE}"/>
              </a:ext>
            </a:extLst>
          </p:cNvPr>
          <p:cNvSpPr txBox="1"/>
          <p:nvPr/>
        </p:nvSpPr>
        <p:spPr>
          <a:xfrm>
            <a:off x="2445710" y="4678680"/>
            <a:ext cx="1309974" cy="1077218"/>
          </a:xfrm>
          <a:prstGeom prst="rect">
            <a:avLst/>
          </a:prstGeom>
          <a:noFill/>
        </p:spPr>
        <p:txBody>
          <a:bodyPr wrap="none" rtlCol="0">
            <a:spAutoFit/>
          </a:bodyPr>
          <a:lstStyle/>
          <a:p>
            <a:pPr marL="285750" indent="-285750">
              <a:buFont typeface="Arial" panose="020B0604020202020204" pitchFamily="34" charset="0"/>
              <a:buChar char="•"/>
            </a:pPr>
            <a:r>
              <a:rPr lang="en-US" sz="1600" dirty="0"/>
              <a:t>RC4</a:t>
            </a:r>
          </a:p>
          <a:p>
            <a:pPr marL="285750" indent="-285750">
              <a:buFont typeface="Arial" panose="020B0604020202020204" pitchFamily="34" charset="0"/>
              <a:buChar char="•"/>
            </a:pPr>
            <a:r>
              <a:rPr lang="en-US" sz="1600" dirty="0"/>
              <a:t>A5/2</a:t>
            </a:r>
          </a:p>
          <a:p>
            <a:pPr marL="285750" indent="-285750">
              <a:buFont typeface="Arial" panose="020B0604020202020204" pitchFamily="34" charset="0"/>
              <a:buChar char="•"/>
            </a:pPr>
            <a:r>
              <a:rPr lang="en-US" sz="1600" dirty="0"/>
              <a:t>Trivium</a:t>
            </a:r>
          </a:p>
          <a:p>
            <a:pPr marL="285750" indent="-285750">
              <a:buFont typeface="Arial" panose="020B0604020202020204" pitchFamily="34" charset="0"/>
              <a:buChar char="•"/>
            </a:pPr>
            <a:r>
              <a:rPr lang="nb-NO" sz="1600" dirty="0"/>
              <a:t>ChaCha20</a:t>
            </a:r>
          </a:p>
        </p:txBody>
      </p:sp>
      <p:sp>
        <p:nvSpPr>
          <p:cNvPr id="20" name="TextBox 19">
            <a:extLst>
              <a:ext uri="{FF2B5EF4-FFF2-40B4-BE49-F238E27FC236}">
                <a16:creationId xmlns:a16="http://schemas.microsoft.com/office/drawing/2014/main" id="{8451B203-EEC7-FC47-B78D-EC1E396772F0}"/>
              </a:ext>
            </a:extLst>
          </p:cNvPr>
          <p:cNvSpPr txBox="1"/>
          <p:nvPr/>
        </p:nvSpPr>
        <p:spPr>
          <a:xfrm>
            <a:off x="4596811" y="3781036"/>
            <a:ext cx="1019125"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RSA</a:t>
            </a:r>
          </a:p>
          <a:p>
            <a:pPr marL="285750" indent="-285750">
              <a:buFont typeface="Arial" panose="020B0604020202020204" pitchFamily="34" charset="0"/>
              <a:buChar char="•"/>
            </a:pPr>
            <a:r>
              <a:rPr lang="nb-NO" sz="1600" dirty="0"/>
              <a:t>ECDSA</a:t>
            </a:r>
          </a:p>
        </p:txBody>
      </p:sp>
      <p:sp>
        <p:nvSpPr>
          <p:cNvPr id="21" name="TextBox 20">
            <a:extLst>
              <a:ext uri="{FF2B5EF4-FFF2-40B4-BE49-F238E27FC236}">
                <a16:creationId xmlns:a16="http://schemas.microsoft.com/office/drawing/2014/main" id="{190652FF-48B2-6140-B9D7-C7303A9D0A5B}"/>
              </a:ext>
            </a:extLst>
          </p:cNvPr>
          <p:cNvSpPr txBox="1"/>
          <p:nvPr/>
        </p:nvSpPr>
        <p:spPr>
          <a:xfrm>
            <a:off x="6743072" y="3781035"/>
            <a:ext cx="3697679" cy="2092881"/>
          </a:xfrm>
          <a:prstGeom prst="rect">
            <a:avLst/>
          </a:prstGeom>
          <a:noFill/>
        </p:spPr>
        <p:txBody>
          <a:bodyPr wrap="none" rtlCol="0">
            <a:spAutoFit/>
          </a:bodyPr>
          <a:lstStyle/>
          <a:p>
            <a:pPr marL="285750" indent="-285750">
              <a:buFont typeface="Arial" panose="020B0604020202020204" pitchFamily="34" charset="0"/>
              <a:buChar char="•"/>
            </a:pPr>
            <a:r>
              <a:rPr lang="en-US" sz="1600" dirty="0"/>
              <a:t>Digital signatures</a:t>
            </a:r>
          </a:p>
          <a:p>
            <a:pPr marL="742950" lvl="1" indent="-285750">
              <a:buFont typeface="Arial" panose="020B0604020202020204" pitchFamily="34" charset="0"/>
              <a:buChar char="•"/>
            </a:pPr>
            <a:r>
              <a:rPr lang="en-US" sz="1600" dirty="0"/>
              <a:t>RSA, </a:t>
            </a:r>
            <a:r>
              <a:rPr lang="en-US" sz="1600" dirty="0" err="1"/>
              <a:t>ElGamal</a:t>
            </a:r>
            <a:endParaRPr lang="en-US" sz="1600" dirty="0"/>
          </a:p>
          <a:p>
            <a:pPr marL="285750" indent="-285750">
              <a:buFont typeface="Arial" panose="020B0604020202020204" pitchFamily="34" charset="0"/>
              <a:buChar char="•"/>
            </a:pPr>
            <a:r>
              <a:rPr lang="en-US" sz="1600" dirty="0"/>
              <a:t>Hash Functions</a:t>
            </a:r>
          </a:p>
          <a:p>
            <a:pPr marL="742950" lvl="1" indent="-285750">
              <a:buFont typeface="Arial" panose="020B0604020202020204" pitchFamily="34" charset="0"/>
              <a:buChar char="•"/>
            </a:pPr>
            <a:r>
              <a:rPr lang="en-US" sz="1600" dirty="0"/>
              <a:t>MD5, SHA-1, </a:t>
            </a:r>
          </a:p>
          <a:p>
            <a:pPr marL="285750" indent="-285750">
              <a:buFont typeface="Arial" panose="020B0604020202020204" pitchFamily="34" charset="0"/>
              <a:buChar char="•"/>
            </a:pPr>
            <a:r>
              <a:rPr lang="en-US" sz="1600" dirty="0"/>
              <a:t>Message Authentication Codes (MACs)</a:t>
            </a:r>
          </a:p>
          <a:p>
            <a:pPr marL="742950" lvl="1" indent="-285750">
              <a:buFont typeface="Arial" panose="020B0604020202020204" pitchFamily="34" charset="0"/>
              <a:buChar char="•"/>
            </a:pPr>
            <a:r>
              <a:rPr lang="en-US" sz="1600" dirty="0"/>
              <a:t>HMAC</a:t>
            </a:r>
          </a:p>
          <a:p>
            <a:pPr marL="285750" indent="-285750">
              <a:buFont typeface="Arial" panose="020B0604020202020204" pitchFamily="34" charset="0"/>
              <a:buChar char="•"/>
            </a:pPr>
            <a:r>
              <a:rPr lang="en-US" sz="1600" dirty="0"/>
              <a:t>Key Establishment</a:t>
            </a:r>
          </a:p>
          <a:p>
            <a:pPr marL="742950" lvl="1" indent="-285750">
              <a:buFont typeface="Arial" panose="020B0604020202020204" pitchFamily="34" charset="0"/>
              <a:buChar char="•"/>
            </a:pPr>
            <a:r>
              <a:rPr lang="en-US" sz="1600" dirty="0"/>
              <a:t>Diffie-Hellman key exchange</a:t>
            </a:r>
          </a:p>
        </p:txBody>
      </p:sp>
    </p:spTree>
    <p:extLst>
      <p:ext uri="{BB962C8B-B14F-4D97-AF65-F5344CB8AC3E}">
        <p14:creationId xmlns:p14="http://schemas.microsoft.com/office/powerpoint/2010/main" val="9639125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3812</TotalTime>
  <Words>1692</Words>
  <Application>Microsoft Macintosh PowerPoint</Application>
  <PresentationFormat>Widescreen</PresentationFormat>
  <Paragraphs>271</Paragraphs>
  <Slides>27</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Palatino</vt:lpstr>
      <vt:lpstr>Pebble</vt:lpstr>
      <vt:lpstr>Office Theme</vt:lpstr>
      <vt:lpstr>Modern Cryptography</vt:lpstr>
      <vt:lpstr>Where do we have crypto?</vt:lpstr>
      <vt:lpstr>PowerPoint Presentation</vt:lpstr>
      <vt:lpstr>Some basic facts..</vt:lpstr>
      <vt:lpstr>Symmetric Cryptography</vt:lpstr>
      <vt:lpstr>Symmetric Cryptography</vt:lpstr>
      <vt:lpstr>Cryptanalysis..</vt:lpstr>
      <vt:lpstr>PowerPoint Presentation</vt:lpstr>
      <vt:lpstr>PowerPoint Presentation</vt:lpstr>
      <vt:lpstr>SSL/TLS..</vt:lpstr>
      <vt:lpstr>Certificates</vt:lpstr>
      <vt:lpstr>Certificate</vt:lpstr>
      <vt:lpstr>Chain of Trust</vt:lpstr>
      <vt:lpstr>Public Key Cryptography Standards</vt:lpstr>
      <vt:lpstr>Public Key Cryptography Standards</vt:lpstr>
      <vt:lpstr>Openssl RSA demo</vt:lpstr>
      <vt:lpstr>Secure connection using the SSL/TLS certificate</vt:lpstr>
      <vt:lpstr>PowerPoint Presentation</vt:lpstr>
      <vt:lpstr>HTTPS </vt:lpstr>
      <vt:lpstr>Protocols</vt:lpstr>
      <vt:lpstr>Key exchange</vt:lpstr>
      <vt:lpstr>Key exchange – best practice</vt:lpstr>
      <vt:lpstr>Authentication key algorithm</vt:lpstr>
      <vt:lpstr>Block cipher</vt:lpstr>
      <vt:lpstr>Authentication hash </vt:lpstr>
      <vt:lpstr>Putting together.. best practices</vt:lpstr>
      <vt:lpstr>And at the end of a day..</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Cryptography</dc:title>
  <dc:creator>Viktorija Almazova</dc:creator>
  <cp:lastModifiedBy>Viktorija Almazova</cp:lastModifiedBy>
  <cp:revision>52</cp:revision>
  <dcterms:created xsi:type="dcterms:W3CDTF">2018-01-28T19:35:00Z</dcterms:created>
  <dcterms:modified xsi:type="dcterms:W3CDTF">2018-02-07T08:29:10Z</dcterms:modified>
</cp:coreProperties>
</file>